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p:sldMasterIdLst>
    <p:sldMasterId id="2147483648" r:id="rId1"/>
  </p:sldMasterIdLst>
  <p:notesMasterIdLst>
    <p:notesMasterId r:id="rId30"/>
  </p:notesMasterIdLst>
  <p:handoutMasterIdLst>
    <p:handoutMasterId r:id="rId31"/>
  </p:handoutMasterIdLst>
  <p:sldIdLst>
    <p:sldId id="272" r:id="rId2"/>
    <p:sldId id="271" r:id="rId3"/>
    <p:sldId id="258" r:id="rId4"/>
    <p:sldId id="307" r:id="rId5"/>
    <p:sldId id="328" r:id="rId6"/>
    <p:sldId id="329" r:id="rId7"/>
    <p:sldId id="330" r:id="rId8"/>
    <p:sldId id="331" r:id="rId9"/>
    <p:sldId id="348" r:id="rId10"/>
    <p:sldId id="353" r:id="rId11"/>
    <p:sldId id="349" r:id="rId12"/>
    <p:sldId id="347" r:id="rId13"/>
    <p:sldId id="352" r:id="rId14"/>
    <p:sldId id="350" r:id="rId15"/>
    <p:sldId id="346" r:id="rId16"/>
    <p:sldId id="343" r:id="rId17"/>
    <p:sldId id="344" r:id="rId18"/>
    <p:sldId id="351" r:id="rId19"/>
    <p:sldId id="345" r:id="rId20"/>
    <p:sldId id="340" r:id="rId21"/>
    <p:sldId id="339" r:id="rId22"/>
    <p:sldId id="337" r:id="rId23"/>
    <p:sldId id="336" r:id="rId24"/>
    <p:sldId id="333" r:id="rId25"/>
    <p:sldId id="341" r:id="rId26"/>
    <p:sldId id="332" r:id="rId27"/>
    <p:sldId id="338" r:id="rId28"/>
    <p:sldId id="289" r:id="rId29"/>
  </p:sldIdLst>
  <p:sldSz cx="12192000" cy="6858000"/>
  <p:notesSz cx="6858000" cy="9144000"/>
  <p:embeddedFontLst>
    <p:embeddedFont>
      <p:font typeface="Nunito Sans" panose="020B0604020202020204" charset="0"/>
      <p:regular r:id="rId32"/>
      <p:bold r:id="rId33"/>
      <p:italic r:id="rId34"/>
      <p:boldItalic r:id="rId35"/>
    </p:embeddedFont>
    <p:embeddedFont>
      <p:font typeface="Calibri" panose="020F0502020204030204" pitchFamily="34" charset="0"/>
      <p:regular r:id="rId36"/>
      <p:bold r:id="rId37"/>
      <p:italic r:id="rId38"/>
      <p:boldItalic r:id="rId39"/>
    </p:embeddedFont>
    <p:embeddedFont>
      <p:font typeface="Nunito Sans SemiBold" panose="020B0604020202020204" charset="0"/>
      <p:bold r:id="rId40"/>
      <p:boldItalic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5136"/>
    <a:srgbClr val="303030"/>
    <a:srgbClr val="4A4A4A"/>
    <a:srgbClr val="3D3D3D"/>
    <a:srgbClr val="212121"/>
    <a:srgbClr val="000000"/>
    <a:srgbClr val="131313"/>
    <a:srgbClr val="F69180"/>
    <a:srgbClr val="FBD0C9"/>
    <a:srgbClr val="E9E9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94" autoAdjust="0"/>
    <p:restoredTop sz="63914" autoAdjust="0"/>
  </p:normalViewPr>
  <p:slideViewPr>
    <p:cSldViewPr>
      <p:cViewPr varScale="1">
        <p:scale>
          <a:sx n="47" d="100"/>
          <a:sy n="47" d="100"/>
        </p:scale>
        <p:origin x="1404" y="54"/>
      </p:cViewPr>
      <p:guideLst>
        <p:guide orient="horz" pos="2160"/>
        <p:guide pos="3840"/>
      </p:guideLst>
    </p:cSldViewPr>
  </p:slideViewPr>
  <p:notesTextViewPr>
    <p:cViewPr>
      <p:scale>
        <a:sx n="100" d="100"/>
        <a:sy n="100" d="100"/>
      </p:scale>
      <p:origin x="0" y="0"/>
    </p:cViewPr>
  </p:notesTextViewPr>
  <p:notesViewPr>
    <p:cSldViewPr>
      <p:cViewPr>
        <p:scale>
          <a:sx n="125" d="100"/>
          <a:sy n="125" d="100"/>
        </p:scale>
        <p:origin x="45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4.fntdata"/><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A087455-1E0B-47B2-B871-0DB004A205F2}" type="datetimeFigureOut">
              <a:rPr lang="en-US" smtClean="0"/>
              <a:t>1/2/2020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C2F773-6AAD-42C7-8015-234357DC860F}" type="slidenum">
              <a:rPr lang="en-US" smtClean="0"/>
              <a:t>‹#›</a:t>
            </a:fld>
            <a:endParaRPr lang="en-US"/>
          </a:p>
        </p:txBody>
      </p:sp>
    </p:spTree>
    <p:extLst>
      <p:ext uri="{BB962C8B-B14F-4D97-AF65-F5344CB8AC3E}">
        <p14:creationId xmlns:p14="http://schemas.microsoft.com/office/powerpoint/2010/main" val="428762360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99A3E1-D0AF-40CA-9CA4-BE00645EFE64}" type="datetimeFigureOut">
              <a:rPr lang="en-US" smtClean="0"/>
              <a:t>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AB6876-1BF1-4B88-890A-0B4E46201506}" type="slidenum">
              <a:rPr lang="en-US" smtClean="0"/>
              <a:t>‹#›</a:t>
            </a:fld>
            <a:endParaRPr lang="en-US"/>
          </a:p>
        </p:txBody>
      </p:sp>
    </p:spTree>
    <p:extLst>
      <p:ext uri="{BB962C8B-B14F-4D97-AF65-F5344CB8AC3E}">
        <p14:creationId xmlns:p14="http://schemas.microsoft.com/office/powerpoint/2010/main" val="2206491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t>1</a:t>
            </a:fld>
            <a:endParaRPr lang="en-US" dirty="0"/>
          </a:p>
        </p:txBody>
      </p:sp>
    </p:spTree>
    <p:extLst>
      <p:ext uri="{BB962C8B-B14F-4D97-AF65-F5344CB8AC3E}">
        <p14:creationId xmlns:p14="http://schemas.microsoft.com/office/powerpoint/2010/main" val="6308949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a:t>
            </a:r>
            <a:r>
              <a:rPr lang="en-US" sz="1200" b="1" i="0" kern="1200" dirty="0" smtClean="0">
                <a:solidFill>
                  <a:schemeClr val="tx1"/>
                </a:solidFill>
                <a:effectLst/>
                <a:latin typeface="+mn-lt"/>
                <a:ea typeface="+mn-ea"/>
                <a:cs typeface="+mn-cs"/>
              </a:rPr>
              <a:t>B</a:t>
            </a: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10</a:t>
            </a:fld>
            <a:endParaRPr lang="en-US"/>
          </a:p>
        </p:txBody>
      </p:sp>
    </p:spTree>
    <p:extLst>
      <p:ext uri="{BB962C8B-B14F-4D97-AF65-F5344CB8AC3E}">
        <p14:creationId xmlns:p14="http://schemas.microsoft.com/office/powerpoint/2010/main" val="454833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A</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Rice 1 is </a:t>
            </a:r>
            <a:r>
              <a:rPr lang="en-US" sz="1200" b="0" i="0" kern="1200" dirty="0" err="1" smtClean="0">
                <a:solidFill>
                  <a:schemeClr val="tx1"/>
                </a:solidFill>
                <a:effectLst/>
                <a:latin typeface="+mn-lt"/>
                <a:ea typeface="+mn-ea"/>
                <a:cs typeface="+mn-cs"/>
              </a:rPr>
              <a:t>Rs</a:t>
            </a:r>
            <a:r>
              <a:rPr lang="en-US" sz="1200" b="0" i="0" kern="1200" dirty="0" smtClean="0">
                <a:solidFill>
                  <a:schemeClr val="tx1"/>
                </a:solidFill>
                <a:effectLst/>
                <a:latin typeface="+mn-lt"/>
                <a:ea typeface="+mn-ea"/>
                <a:cs typeface="+mn-cs"/>
              </a:rPr>
              <a:t> 20/kg and Rice 2 is </a:t>
            </a:r>
            <a:r>
              <a:rPr lang="en-US" sz="1200" b="0" i="0" kern="1200" dirty="0" err="1" smtClean="0">
                <a:solidFill>
                  <a:schemeClr val="tx1"/>
                </a:solidFill>
                <a:effectLst/>
                <a:latin typeface="+mn-lt"/>
                <a:ea typeface="+mn-ea"/>
                <a:cs typeface="+mn-cs"/>
              </a:rPr>
              <a:t>Rs</a:t>
            </a:r>
            <a:r>
              <a:rPr lang="en-US" sz="1200" b="0" i="0" kern="1200" dirty="0" smtClean="0">
                <a:solidFill>
                  <a:schemeClr val="tx1"/>
                </a:solidFill>
                <a:effectLst/>
                <a:latin typeface="+mn-lt"/>
                <a:ea typeface="+mn-ea"/>
                <a:cs typeface="+mn-cs"/>
              </a:rPr>
              <a:t> 15/kg mixed in the ratio 3:2. Hence 3*20 : 2*15 Total amount is 5 kg and the cost is 90Rs hence cost od 1 Kg is 90/5 = 18</a:t>
            </a:r>
          </a:p>
        </p:txBody>
      </p:sp>
      <p:sp>
        <p:nvSpPr>
          <p:cNvPr id="4" name="Slide Number Placeholder 3"/>
          <p:cNvSpPr>
            <a:spLocks noGrp="1"/>
          </p:cNvSpPr>
          <p:nvPr>
            <p:ph type="sldNum" sz="quarter" idx="5"/>
          </p:nvPr>
        </p:nvSpPr>
        <p:spPr/>
        <p:txBody>
          <a:bodyPr/>
          <a:lstStyle/>
          <a:p>
            <a:fld id="{0AAB6876-1BF1-4B88-890A-0B4E46201506}" type="slidenum">
              <a:rPr lang="en-US" smtClean="0"/>
              <a:t>11</a:t>
            </a:fld>
            <a:endParaRPr lang="en-US"/>
          </a:p>
        </p:txBody>
      </p:sp>
    </p:spTree>
    <p:extLst>
      <p:ext uri="{BB962C8B-B14F-4D97-AF65-F5344CB8AC3E}">
        <p14:creationId xmlns:p14="http://schemas.microsoft.com/office/powerpoint/2010/main" val="14226803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endParaRPr lang="en-US" sz="1200" b="1" i="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Purity of pure milk = 100%</a:t>
            </a:r>
            <a:endParaRPr lang="en-US" dirty="0" smtClean="0">
              <a:effectLst/>
            </a:endParaRPr>
          </a:p>
          <a:p>
            <a:r>
              <a:rPr lang="en-US" sz="1200" kern="1200" dirty="0" smtClean="0">
                <a:solidFill>
                  <a:schemeClr val="tx1"/>
                </a:solidFill>
                <a:effectLst/>
                <a:latin typeface="+mn-lt"/>
                <a:ea typeface="+mn-ea"/>
                <a:cs typeface="+mn-cs"/>
              </a:rPr>
              <a:t>Purity of water mixed milk = 90%</a:t>
            </a:r>
            <a:endParaRPr lang="en-US" dirty="0" smtClean="0">
              <a:effectLst/>
            </a:endParaRPr>
          </a:p>
          <a:p>
            <a:r>
              <a:rPr lang="en-US" sz="1200" kern="1200" dirty="0" smtClean="0">
                <a:solidFill>
                  <a:schemeClr val="tx1"/>
                </a:solidFill>
                <a:effectLst/>
                <a:latin typeface="+mn-lt"/>
                <a:ea typeface="+mn-ea"/>
                <a:cs typeface="+mn-cs"/>
              </a:rPr>
              <a:t>So, water added is 10%.</a:t>
            </a:r>
            <a:endParaRPr lang="en-US" dirty="0" smtClean="0">
              <a:effectLst/>
            </a:endParaRPr>
          </a:p>
          <a:p>
            <a:r>
              <a:rPr lang="en-US" sz="1200" kern="1200" dirty="0" smtClean="0">
                <a:solidFill>
                  <a:schemeClr val="tx1"/>
                </a:solidFill>
                <a:effectLst/>
                <a:latin typeface="+mn-lt"/>
                <a:ea typeface="+mn-ea"/>
                <a:cs typeface="+mn-cs"/>
              </a:rPr>
              <a:t>Ratio of milk to water = 90 : 10 = 9 : 1</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Hence, the answer is </a:t>
            </a:r>
            <a:r>
              <a:rPr lang="en-US" sz="1200" b="1" kern="1200" dirty="0" smtClean="0">
                <a:solidFill>
                  <a:schemeClr val="tx1"/>
                </a:solidFill>
                <a:effectLst/>
                <a:latin typeface="+mn-lt"/>
                <a:ea typeface="+mn-ea"/>
                <a:cs typeface="+mn-cs"/>
              </a:rPr>
              <a:t>9 : 1.</a:t>
            </a:r>
            <a:endParaRPr lang="en-US" dirty="0" smtClean="0">
              <a:effectLst/>
            </a:endParaRP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12</a:t>
            </a:fld>
            <a:endParaRPr lang="en-US"/>
          </a:p>
        </p:txBody>
      </p:sp>
    </p:spTree>
    <p:extLst>
      <p:ext uri="{BB962C8B-B14F-4D97-AF65-F5344CB8AC3E}">
        <p14:creationId xmlns:p14="http://schemas.microsoft.com/office/powerpoint/2010/main" val="922259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a:t>
            </a:r>
            <a:r>
              <a:rPr lang="en-US" sz="1200" b="1" i="0" kern="1200" dirty="0" smtClean="0">
                <a:solidFill>
                  <a:schemeClr val="tx1"/>
                </a:solidFill>
                <a:effectLst/>
                <a:latin typeface="+mn-lt"/>
                <a:ea typeface="+mn-ea"/>
                <a:cs typeface="+mn-cs"/>
              </a:rPr>
              <a:t>A</a:t>
            </a:r>
            <a:endParaRPr lang="en-US" sz="1200" b="1" i="0" kern="1200" dirty="0" smtClean="0">
              <a:solidFill>
                <a:schemeClr val="tx1"/>
              </a:solidFill>
              <a:effectLst/>
              <a:latin typeface="+mn-lt"/>
              <a:ea typeface="+mn-ea"/>
              <a:cs typeface="+mn-cs"/>
            </a:endParaRP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13</a:t>
            </a:fld>
            <a:endParaRPr lang="en-US"/>
          </a:p>
        </p:txBody>
      </p:sp>
    </p:spTree>
    <p:extLst>
      <p:ext uri="{BB962C8B-B14F-4D97-AF65-F5344CB8AC3E}">
        <p14:creationId xmlns:p14="http://schemas.microsoft.com/office/powerpoint/2010/main" val="1302496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endParaRPr lang="en-US" sz="1200" b="1" i="0" kern="1200" dirty="0" smtClean="0">
              <a:solidFill>
                <a:schemeClr val="tx1"/>
              </a:solidFill>
              <a:effectLst/>
              <a:latin typeface="+mn-lt"/>
              <a:ea typeface="+mn-ea"/>
              <a:cs typeface="+mn-cs"/>
            </a:endParaRPr>
          </a:p>
          <a:p>
            <a:r>
              <a:rPr lang="en-US" dirty="0" smtClean="0"/>
              <a:t>We are considering the ratio of </a:t>
            </a:r>
            <a:r>
              <a:rPr lang="en-US" dirty="0" err="1" smtClean="0"/>
              <a:t>choclate</a:t>
            </a:r>
            <a:r>
              <a:rPr lang="en-US" dirty="0" smtClean="0"/>
              <a:t> to milk in the 2 shakes as:-</a:t>
            </a:r>
            <a:r>
              <a:rPr lang="en-US" dirty="0" smtClean="0">
                <a:effectLst/>
              </a:rPr>
              <a:t>                         I                                                    II</a:t>
            </a:r>
          </a:p>
          <a:p>
            <a:r>
              <a:rPr lang="en-US" dirty="0" smtClean="0">
                <a:effectLst/>
              </a:rPr>
              <a:t>                     c : m                                             c : m</a:t>
            </a:r>
          </a:p>
          <a:p>
            <a:r>
              <a:rPr lang="en-US" dirty="0" smtClean="0">
                <a:effectLst/>
              </a:rPr>
              <a:t>                     2 : 5                                              3 : 4</a:t>
            </a:r>
          </a:p>
          <a:p>
            <a:r>
              <a:rPr lang="en-US" dirty="0" smtClean="0">
                <a:effectLst/>
              </a:rPr>
              <a:t>Now we are taking 4 liters from I </a:t>
            </a:r>
            <a:r>
              <a:rPr lang="en-US" dirty="0" err="1" smtClean="0">
                <a:effectLst/>
              </a:rPr>
              <a:t>st</a:t>
            </a:r>
            <a:r>
              <a:rPr lang="en-US" dirty="0" smtClean="0">
                <a:effectLst/>
              </a:rPr>
              <a:t> &amp; 6 liters from II </a:t>
            </a:r>
            <a:r>
              <a:rPr lang="en-US" dirty="0" err="1" smtClean="0">
                <a:effectLst/>
              </a:rPr>
              <a:t>nd</a:t>
            </a:r>
            <a:r>
              <a:rPr lang="en-US" dirty="0" smtClean="0">
                <a:effectLst/>
              </a:rPr>
              <a:t> </a:t>
            </a:r>
          </a:p>
          <a:p>
            <a:r>
              <a:rPr lang="en-US" dirty="0" smtClean="0">
                <a:effectLst/>
              </a:rPr>
              <a:t>=&gt;choc content:- (2/7*4)+ (3/7*6)=26/7</a:t>
            </a:r>
          </a:p>
          <a:p>
            <a:r>
              <a:rPr lang="en-US" dirty="0" smtClean="0">
                <a:effectLst/>
              </a:rPr>
              <a:t>And milk content:- (5/7*4+(4/7*6)=44/7</a:t>
            </a:r>
          </a:p>
          <a:p>
            <a:r>
              <a:rPr lang="en-US" dirty="0" smtClean="0">
                <a:effectLst/>
              </a:rPr>
              <a:t>So, ratio of choc to milk in new shake is: 26/7 : 44/7</a:t>
            </a:r>
          </a:p>
          <a:p>
            <a:r>
              <a:rPr lang="en-US" dirty="0" smtClean="0">
                <a:effectLst/>
              </a:rPr>
              <a:t>                                                             =&gt; </a:t>
            </a:r>
            <a:r>
              <a:rPr lang="en-US" b="1" dirty="0" smtClean="0">
                <a:effectLst/>
              </a:rPr>
              <a:t>13:22</a:t>
            </a:r>
            <a:endParaRPr lang="en-US" dirty="0" smtClean="0">
              <a:effectLst/>
            </a:endParaRP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14</a:t>
            </a:fld>
            <a:endParaRPr lang="en-US"/>
          </a:p>
        </p:txBody>
      </p:sp>
    </p:spTree>
    <p:extLst>
      <p:ext uri="{BB962C8B-B14F-4D97-AF65-F5344CB8AC3E}">
        <p14:creationId xmlns:p14="http://schemas.microsoft.com/office/powerpoint/2010/main" val="2088235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C</a:t>
            </a:r>
          </a:p>
          <a:p>
            <a:endParaRPr lang="en-US" sz="1200" b="1"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sum of </a:t>
            </a:r>
            <a:r>
              <a:rPr lang="en-US" sz="1200" b="0" i="0" kern="1200" dirty="0" err="1" smtClean="0">
                <a:solidFill>
                  <a:schemeClr val="tx1"/>
                </a:solidFill>
                <a:effectLst/>
                <a:latin typeface="+mn-lt"/>
                <a:ea typeface="+mn-ea"/>
                <a:cs typeface="+mn-cs"/>
              </a:rPr>
              <a:t>theruns</a:t>
            </a:r>
            <a:r>
              <a:rPr lang="en-US" sz="1200" b="0" i="0" kern="1200" dirty="0" smtClean="0">
                <a:solidFill>
                  <a:schemeClr val="tx1"/>
                </a:solidFill>
                <a:effectLst/>
                <a:latin typeface="+mn-lt"/>
                <a:ea typeface="+mn-ea"/>
                <a:cs typeface="+mn-cs"/>
              </a:rPr>
              <a:t> taken by </a:t>
            </a:r>
            <a:r>
              <a:rPr lang="en-US" sz="1200" b="0" i="0" kern="1200" dirty="0" err="1" smtClean="0">
                <a:solidFill>
                  <a:schemeClr val="tx1"/>
                </a:solidFill>
                <a:effectLst/>
                <a:latin typeface="+mn-lt"/>
                <a:ea typeface="+mn-ea"/>
                <a:cs typeface="+mn-cs"/>
              </a:rPr>
              <a:t>Sachin</a:t>
            </a:r>
            <a:r>
              <a:rPr lang="en-US" sz="1200" b="0" i="0" kern="1200" dirty="0" smtClean="0">
                <a:solidFill>
                  <a:schemeClr val="tx1"/>
                </a:solidFill>
                <a:effectLst/>
                <a:latin typeface="+mn-lt"/>
                <a:ea typeface="+mn-ea"/>
                <a:cs typeface="+mn-cs"/>
              </a:rPr>
              <a:t>, Vinod &amp; </a:t>
            </a:r>
            <a:r>
              <a:rPr lang="en-US" sz="1200" b="0" i="0" kern="1200" dirty="0" err="1" smtClean="0">
                <a:solidFill>
                  <a:schemeClr val="tx1"/>
                </a:solidFill>
                <a:effectLst/>
                <a:latin typeface="+mn-lt"/>
                <a:ea typeface="+mn-ea"/>
                <a:cs typeface="+mn-cs"/>
              </a:rPr>
              <a:t>Sourav</a:t>
            </a:r>
            <a:r>
              <a:rPr lang="en-US" sz="1200" b="0" i="0" kern="1200" dirty="0" smtClean="0">
                <a:solidFill>
                  <a:schemeClr val="tx1"/>
                </a:solidFill>
                <a:effectLst/>
                <a:latin typeface="+mn-lt"/>
                <a:ea typeface="+mn-ea"/>
                <a:cs typeface="+mn-cs"/>
              </a:rPr>
              <a:t> is 285</a:t>
            </a:r>
          </a:p>
          <a:p>
            <a:r>
              <a:rPr lang="en-US" sz="1200" b="0" i="0" kern="1200" dirty="0" err="1" smtClean="0">
                <a:solidFill>
                  <a:schemeClr val="tx1"/>
                </a:solidFill>
                <a:effectLst/>
                <a:latin typeface="+mn-lt"/>
                <a:ea typeface="+mn-ea"/>
                <a:cs typeface="+mn-cs"/>
              </a:rPr>
              <a:t>Sachin</a:t>
            </a:r>
            <a:r>
              <a:rPr lang="en-US" sz="1200" b="0" i="0" kern="1200" dirty="0" smtClean="0">
                <a:solidFill>
                  <a:schemeClr val="tx1"/>
                </a:solidFill>
                <a:effectLst/>
                <a:latin typeface="+mn-lt"/>
                <a:ea typeface="+mn-ea"/>
                <a:cs typeface="+mn-cs"/>
              </a:rPr>
              <a:t> + Vinod + </a:t>
            </a:r>
            <a:r>
              <a:rPr lang="en-US" sz="1200" b="0" i="0" kern="1200" dirty="0" err="1" smtClean="0">
                <a:solidFill>
                  <a:schemeClr val="tx1"/>
                </a:solidFill>
                <a:effectLst/>
                <a:latin typeface="+mn-lt"/>
                <a:ea typeface="+mn-ea"/>
                <a:cs typeface="+mn-cs"/>
              </a:rPr>
              <a:t>Sourav</a:t>
            </a:r>
            <a:r>
              <a:rPr lang="en-US" sz="1200" b="0" i="0" kern="1200" dirty="0" smtClean="0">
                <a:solidFill>
                  <a:schemeClr val="tx1"/>
                </a:solidFill>
                <a:effectLst/>
                <a:latin typeface="+mn-lt"/>
                <a:ea typeface="+mn-ea"/>
                <a:cs typeface="+mn-cs"/>
              </a:rPr>
              <a:t> =285</a:t>
            </a:r>
          </a:p>
          <a:p>
            <a:r>
              <a:rPr lang="en-US" sz="1200" b="0" i="0" kern="1200" dirty="0" err="1" smtClean="0">
                <a:solidFill>
                  <a:schemeClr val="tx1"/>
                </a:solidFill>
                <a:effectLst/>
                <a:latin typeface="+mn-lt"/>
                <a:ea typeface="+mn-ea"/>
                <a:cs typeface="+mn-cs"/>
              </a:rPr>
              <a:t>Sachin</a:t>
            </a:r>
            <a:r>
              <a:rPr lang="en-US" sz="1200" b="0" i="0" kern="1200" dirty="0" smtClean="0">
                <a:solidFill>
                  <a:schemeClr val="tx1"/>
                </a:solidFill>
                <a:effectLst/>
                <a:latin typeface="+mn-lt"/>
                <a:ea typeface="+mn-ea"/>
                <a:cs typeface="+mn-cs"/>
              </a:rPr>
              <a:t> : </a:t>
            </a:r>
            <a:r>
              <a:rPr lang="en-US" sz="1200" b="0" i="0" kern="1200" dirty="0" err="1" smtClean="0">
                <a:solidFill>
                  <a:schemeClr val="tx1"/>
                </a:solidFill>
                <a:effectLst/>
                <a:latin typeface="+mn-lt"/>
                <a:ea typeface="+mn-ea"/>
                <a:cs typeface="+mn-cs"/>
              </a:rPr>
              <a:t>Sourav</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Sourav</a:t>
            </a:r>
            <a:r>
              <a:rPr lang="en-US" sz="1200" b="0" i="0" kern="1200" dirty="0" smtClean="0">
                <a:solidFill>
                  <a:schemeClr val="tx1"/>
                </a:solidFill>
                <a:effectLst/>
                <a:latin typeface="+mn-lt"/>
                <a:ea typeface="+mn-ea"/>
                <a:cs typeface="+mn-cs"/>
              </a:rPr>
              <a:t> : Vinod</a:t>
            </a:r>
          </a:p>
          <a:p>
            <a:r>
              <a:rPr lang="en-US" sz="1200" b="0" i="0" kern="1200" dirty="0" smtClean="0">
                <a:solidFill>
                  <a:schemeClr val="tx1"/>
                </a:solidFill>
                <a:effectLst/>
                <a:latin typeface="+mn-lt"/>
                <a:ea typeface="+mn-ea"/>
                <a:cs typeface="+mn-cs"/>
              </a:rPr>
              <a:t>     3 : 2                                           3 : 2</a:t>
            </a:r>
          </a:p>
          <a:p>
            <a:r>
              <a:rPr lang="en-US" sz="1200" b="0" i="0" kern="1200" dirty="0" smtClean="0">
                <a:solidFill>
                  <a:schemeClr val="tx1"/>
                </a:solidFill>
                <a:effectLst/>
                <a:latin typeface="+mn-lt"/>
                <a:ea typeface="+mn-ea"/>
                <a:cs typeface="+mn-cs"/>
              </a:rPr>
              <a:t>     (3 : 2)3                                      (3 : 2)2</a:t>
            </a:r>
          </a:p>
          <a:p>
            <a:r>
              <a:rPr lang="en-US" sz="1200" b="0" i="0" kern="1200" dirty="0" smtClean="0">
                <a:solidFill>
                  <a:schemeClr val="tx1"/>
                </a:solidFill>
                <a:effectLst/>
                <a:latin typeface="+mn-lt"/>
                <a:ea typeface="+mn-ea"/>
                <a:cs typeface="+mn-cs"/>
              </a:rPr>
              <a:t>    9  :  6                                         6  :  4</a:t>
            </a:r>
          </a:p>
          <a:p>
            <a:r>
              <a:rPr lang="en-US" sz="1200" b="0" i="0" kern="1200" dirty="0" err="1" smtClean="0">
                <a:solidFill>
                  <a:schemeClr val="tx1"/>
                </a:solidFill>
                <a:effectLst/>
                <a:latin typeface="+mn-lt"/>
                <a:ea typeface="+mn-ea"/>
                <a:cs typeface="+mn-cs"/>
              </a:rPr>
              <a:t>Sachin</a:t>
            </a:r>
            <a:r>
              <a:rPr lang="en-US" sz="1200" b="0" i="0" kern="1200" dirty="0" smtClean="0">
                <a:solidFill>
                  <a:schemeClr val="tx1"/>
                </a:solidFill>
                <a:effectLst/>
                <a:latin typeface="+mn-lt"/>
                <a:ea typeface="+mn-ea"/>
                <a:cs typeface="+mn-cs"/>
              </a:rPr>
              <a:t> : </a:t>
            </a:r>
            <a:r>
              <a:rPr lang="en-US" sz="1200" b="0" i="0" kern="1200" dirty="0" err="1" smtClean="0">
                <a:solidFill>
                  <a:schemeClr val="tx1"/>
                </a:solidFill>
                <a:effectLst/>
                <a:latin typeface="+mn-lt"/>
                <a:ea typeface="+mn-ea"/>
                <a:cs typeface="+mn-cs"/>
              </a:rPr>
              <a:t>Sourav</a:t>
            </a:r>
            <a:r>
              <a:rPr lang="en-US" sz="1200" b="0" i="0" kern="1200" dirty="0" smtClean="0">
                <a:solidFill>
                  <a:schemeClr val="tx1"/>
                </a:solidFill>
                <a:effectLst/>
                <a:latin typeface="+mn-lt"/>
                <a:ea typeface="+mn-ea"/>
                <a:cs typeface="+mn-cs"/>
              </a:rPr>
              <a:t> : Vinod = 9 : 6 : 4</a:t>
            </a:r>
          </a:p>
          <a:p>
            <a:r>
              <a:rPr lang="en-US" sz="1200" b="0" i="0" kern="1200" dirty="0" smtClean="0">
                <a:solidFill>
                  <a:schemeClr val="tx1"/>
                </a:solidFill>
                <a:effectLst/>
                <a:latin typeface="+mn-lt"/>
                <a:ea typeface="+mn-ea"/>
                <a:cs typeface="+mn-cs"/>
              </a:rPr>
              <a:t>Total runs = 285,</a:t>
            </a:r>
          </a:p>
          <a:p>
            <a:r>
              <a:rPr lang="en-US" sz="1200" b="0" i="0" kern="1200" dirty="0" smtClean="0">
                <a:solidFill>
                  <a:schemeClr val="tx1"/>
                </a:solidFill>
                <a:effectLst/>
                <a:latin typeface="+mn-lt"/>
                <a:ea typeface="+mn-ea"/>
                <a:cs typeface="+mn-cs"/>
              </a:rPr>
              <a:t>Total Parts =19</a:t>
            </a:r>
          </a:p>
          <a:p>
            <a:r>
              <a:rPr lang="en-US" sz="1200" b="0" i="0" kern="1200" dirty="0" err="1" smtClean="0">
                <a:solidFill>
                  <a:schemeClr val="tx1"/>
                </a:solidFill>
                <a:effectLst/>
                <a:latin typeface="+mn-lt"/>
                <a:ea typeface="+mn-ea"/>
                <a:cs typeface="+mn-cs"/>
              </a:rPr>
              <a:t>Sachin</a:t>
            </a:r>
            <a:r>
              <a:rPr lang="en-US" sz="1200" b="0" i="0" kern="1200" dirty="0" smtClean="0">
                <a:solidFill>
                  <a:schemeClr val="tx1"/>
                </a:solidFill>
                <a:effectLst/>
                <a:latin typeface="+mn-lt"/>
                <a:ea typeface="+mn-ea"/>
                <a:cs typeface="+mn-cs"/>
              </a:rPr>
              <a:t> got = (9/19) x 285 = 135 runs</a:t>
            </a: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15</a:t>
            </a:fld>
            <a:endParaRPr lang="en-US"/>
          </a:p>
        </p:txBody>
      </p:sp>
    </p:spTree>
    <p:extLst>
      <p:ext uri="{BB962C8B-B14F-4D97-AF65-F5344CB8AC3E}">
        <p14:creationId xmlns:p14="http://schemas.microsoft.com/office/powerpoint/2010/main" val="41777732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r>
              <a:rPr lang="en-US" sz="1200" b="1" i="1" kern="1200" dirty="0" smtClean="0">
                <a:solidFill>
                  <a:schemeClr val="tx1"/>
                </a:solidFill>
                <a:effectLst/>
                <a:latin typeface="+mn-lt"/>
                <a:ea typeface="+mn-ea"/>
                <a:cs typeface="+mn-cs"/>
              </a:rPr>
              <a:t>Image: View-&gt;Notes</a:t>
            </a:r>
            <a:r>
              <a:rPr lang="en-US" sz="1200" b="1" i="1" kern="1200" baseline="0" dirty="0" smtClean="0">
                <a:solidFill>
                  <a:schemeClr val="tx1"/>
                </a:solidFill>
                <a:effectLst/>
                <a:latin typeface="+mn-lt"/>
                <a:ea typeface="+mn-ea"/>
                <a:cs typeface="+mn-cs"/>
              </a:rPr>
              <a:t> page</a:t>
            </a:r>
            <a:endParaRPr lang="en-US" sz="1200" b="1" i="1"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16</a:t>
            </a:fld>
            <a:endParaRPr lang="en-US"/>
          </a:p>
        </p:txBody>
      </p:sp>
      <p:pic>
        <p:nvPicPr>
          <p:cNvPr id="16386" name="Picture 2" descr="https://facenow.in/modules/emanager/ques/img/172816115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9123" y="4953000"/>
            <a:ext cx="2000250" cy="18954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26890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D</a:t>
            </a:r>
          </a:p>
          <a:p>
            <a:endParaRPr lang="en-US" sz="1200" b="1"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In 85 kg mixture, milk = 85*(27/34) and Water = 85*(7/34) kg.</a:t>
            </a:r>
          </a:p>
          <a:p>
            <a:r>
              <a:rPr lang="en-US" sz="1200" b="0" i="0" kern="1200" dirty="0" smtClean="0">
                <a:solidFill>
                  <a:schemeClr val="tx1"/>
                </a:solidFill>
                <a:effectLst/>
                <a:latin typeface="+mn-lt"/>
                <a:ea typeface="+mn-ea"/>
                <a:cs typeface="+mn-cs"/>
              </a:rPr>
              <a:t>Let 'x' kg of water is added, so that new ratio of milk and water becomes 9:4, then</a:t>
            </a:r>
            <a:r>
              <a:rPr lang="en-US" dirty="0" smtClean="0"/>
              <a:t/>
            </a:r>
            <a:br>
              <a:rPr lang="en-US" dirty="0" smtClean="0"/>
            </a:br>
            <a:r>
              <a:rPr lang="en-US" sz="1200" b="0" i="0" kern="1200" dirty="0" smtClean="0">
                <a:solidFill>
                  <a:schemeClr val="tx1"/>
                </a:solidFill>
                <a:effectLst/>
                <a:latin typeface="+mn-lt"/>
                <a:ea typeface="+mn-ea"/>
                <a:cs typeface="+mn-cs"/>
              </a:rPr>
              <a:t>85*(27/34) / [85*(7/34) + x] = 9/4</a:t>
            </a:r>
            <a:r>
              <a:rPr lang="en-US" dirty="0" smtClean="0"/>
              <a:t/>
            </a:r>
            <a:br>
              <a:rPr lang="en-US" dirty="0" smtClean="0"/>
            </a:br>
            <a:r>
              <a:rPr lang="en-US" sz="1200" b="0" i="0" kern="1200" dirty="0" smtClean="0">
                <a:solidFill>
                  <a:schemeClr val="tx1"/>
                </a:solidFill>
                <a:effectLst/>
                <a:latin typeface="+mn-lt"/>
                <a:ea typeface="+mn-ea"/>
                <a:cs typeface="+mn-cs"/>
              </a:rPr>
              <a:t>x = 12.5 Kg</a:t>
            </a: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17</a:t>
            </a:fld>
            <a:endParaRPr lang="en-US"/>
          </a:p>
        </p:txBody>
      </p:sp>
    </p:spTree>
    <p:extLst>
      <p:ext uri="{BB962C8B-B14F-4D97-AF65-F5344CB8AC3E}">
        <p14:creationId xmlns:p14="http://schemas.microsoft.com/office/powerpoint/2010/main" val="3512780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r>
              <a:rPr lang="en-US" b="1" i="1" dirty="0" smtClean="0"/>
              <a:t>Image: View-&gt;Notes page</a:t>
            </a:r>
            <a:endParaRPr lang="en-US" sz="1200" b="1" i="1" kern="1200" dirty="0" smtClean="0">
              <a:solidFill>
                <a:schemeClr val="tx1"/>
              </a:solidFill>
              <a:effectLst/>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18</a:t>
            </a:fld>
            <a:endParaRPr lang="en-US"/>
          </a:p>
        </p:txBody>
      </p:sp>
      <p:pic>
        <p:nvPicPr>
          <p:cNvPr id="23554" name="Picture 2" descr="https://facenow.in/modules/emanager/ques/img/9612923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7113" y="4882833"/>
            <a:ext cx="4343400" cy="3941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7078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C</a:t>
            </a:r>
          </a:p>
          <a:p>
            <a:r>
              <a:rPr lang="en-US" sz="1200" b="1" i="1" kern="1200" dirty="0" smtClean="0">
                <a:solidFill>
                  <a:schemeClr val="tx1"/>
                </a:solidFill>
                <a:effectLst/>
                <a:latin typeface="+mn-lt"/>
                <a:ea typeface="+mn-ea"/>
                <a:cs typeface="+mn-cs"/>
              </a:rPr>
              <a:t>Images: View-&gt;Notes page</a:t>
            </a:r>
          </a:p>
        </p:txBody>
      </p:sp>
      <p:sp>
        <p:nvSpPr>
          <p:cNvPr id="4" name="Slide Number Placeholder 3"/>
          <p:cNvSpPr>
            <a:spLocks noGrp="1"/>
          </p:cNvSpPr>
          <p:nvPr>
            <p:ph type="sldNum" sz="quarter" idx="5"/>
          </p:nvPr>
        </p:nvSpPr>
        <p:spPr/>
        <p:txBody>
          <a:bodyPr/>
          <a:lstStyle/>
          <a:p>
            <a:fld id="{0AAB6876-1BF1-4B88-890A-0B4E46201506}" type="slidenum">
              <a:rPr lang="en-US" smtClean="0"/>
              <a:t>19</a:t>
            </a:fld>
            <a:endParaRPr lang="en-US"/>
          </a:p>
        </p:txBody>
      </p:sp>
      <p:pic>
        <p:nvPicPr>
          <p:cNvPr id="18434" name="Picture 2" descr="https://facenow.in/modules/emanager/ques/img/132884200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1068" y="5181600"/>
            <a:ext cx="1647825" cy="2476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1084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latin typeface="Nunito Sans" panose="00000500000000000000" pitchFamily="2" charset="0"/>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a:t>
            </a:fld>
            <a:endParaRPr lang="en-US" dirty="0"/>
          </a:p>
        </p:txBody>
      </p:sp>
    </p:spTree>
    <p:extLst>
      <p:ext uri="{BB962C8B-B14F-4D97-AF65-F5344CB8AC3E}">
        <p14:creationId xmlns:p14="http://schemas.microsoft.com/office/powerpoint/2010/main" val="32774486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A</a:t>
            </a:r>
          </a:p>
          <a:p>
            <a:r>
              <a:rPr lang="en-US" sz="1200" b="0" i="0" kern="1200" dirty="0" smtClean="0">
                <a:solidFill>
                  <a:schemeClr val="tx1"/>
                </a:solidFill>
                <a:effectLst/>
                <a:latin typeface="+mn-lt"/>
                <a:ea typeface="+mn-ea"/>
                <a:cs typeface="+mn-cs"/>
              </a:rPr>
              <a:t>The rate of working is inversely proportional to the number of days taken to finish a job.</a:t>
            </a: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20</a:t>
            </a:fld>
            <a:endParaRPr lang="en-US"/>
          </a:p>
        </p:txBody>
      </p:sp>
    </p:spTree>
    <p:extLst>
      <p:ext uri="{BB962C8B-B14F-4D97-AF65-F5344CB8AC3E}">
        <p14:creationId xmlns:p14="http://schemas.microsoft.com/office/powerpoint/2010/main" val="27812731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r>
              <a:rPr lang="en-US" sz="1200" b="1" i="1" kern="1200" dirty="0" smtClean="0">
                <a:solidFill>
                  <a:schemeClr val="tx1"/>
                </a:solidFill>
                <a:effectLst/>
                <a:latin typeface="+mn-lt"/>
                <a:ea typeface="+mn-ea"/>
                <a:cs typeface="+mn-cs"/>
              </a:rPr>
              <a:t>Images: View-&gt;Notes</a:t>
            </a:r>
            <a:r>
              <a:rPr lang="en-US" sz="1200" b="1" i="1" kern="1200" baseline="0" dirty="0" smtClean="0">
                <a:solidFill>
                  <a:schemeClr val="tx1"/>
                </a:solidFill>
                <a:effectLst/>
                <a:latin typeface="+mn-lt"/>
                <a:ea typeface="+mn-ea"/>
                <a:cs typeface="+mn-cs"/>
              </a:rPr>
              <a:t> page</a:t>
            </a:r>
            <a:endParaRPr lang="en-US" sz="1200" b="1" i="1"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Sixty-seven percent of alcohol and water means the solution has 33% water. Pure alcohol has 0% water.</a:t>
            </a:r>
            <a:r>
              <a:rPr lang="en-US" dirty="0" smtClean="0"/>
              <a:t/>
            </a:r>
            <a:br>
              <a:rPr lang="en-US" dirty="0" smtClean="0"/>
            </a:br>
            <a:r>
              <a:rPr lang="en-US" sz="1200" b="0" i="0" kern="1200" dirty="0" smtClean="0">
                <a:solidFill>
                  <a:schemeClr val="tx1"/>
                </a:solidFill>
                <a:effectLst/>
                <a:latin typeface="+mn-lt"/>
                <a:ea typeface="+mn-ea"/>
                <a:cs typeface="+mn-cs"/>
              </a:rPr>
              <a:t>The resultant should have 13% water.</a:t>
            </a:r>
            <a:r>
              <a:rPr lang="en-US" dirty="0" smtClean="0"/>
              <a:t/>
            </a:r>
            <a:br>
              <a:rPr lang="en-US" dirty="0" smtClean="0"/>
            </a:br>
            <a:r>
              <a:rPr lang="en-US" sz="1200" b="0" i="0" kern="1200" dirty="0" smtClean="0">
                <a:solidFill>
                  <a:schemeClr val="tx1"/>
                </a:solidFill>
                <a:effectLst/>
                <a:latin typeface="+mn-lt"/>
                <a:ea typeface="+mn-ea"/>
                <a:cs typeface="+mn-cs"/>
              </a:rPr>
              <a:t>Thus by the rule of </a:t>
            </a:r>
            <a:r>
              <a:rPr lang="en-US" sz="1200" b="0" i="0" kern="1200" dirty="0" err="1" smtClean="0">
                <a:solidFill>
                  <a:schemeClr val="tx1"/>
                </a:solidFill>
                <a:effectLst/>
                <a:latin typeface="+mn-lt"/>
                <a:ea typeface="+mn-ea"/>
                <a:cs typeface="+mn-cs"/>
              </a:rPr>
              <a:t>alligations</a:t>
            </a:r>
            <a:r>
              <a:rPr lang="en-US" sz="1200" b="0" i="0" kern="1200" dirty="0" smtClean="0">
                <a:solidFill>
                  <a:schemeClr val="tx1"/>
                </a:solidFill>
                <a:effectLst/>
                <a:latin typeface="+mn-lt"/>
                <a:ea typeface="+mn-ea"/>
                <a:cs typeface="+mn-cs"/>
              </a:rPr>
              <a:t>, (refer the image)</a:t>
            </a:r>
            <a:r>
              <a:rPr lang="en-US" dirty="0" smtClean="0"/>
              <a:t/>
            </a:r>
            <a:br>
              <a:rPr lang="en-US" dirty="0" smtClean="0"/>
            </a:br>
            <a:r>
              <a:rPr lang="en-US" sz="1200" b="0" i="0" kern="1200" dirty="0" smtClean="0">
                <a:solidFill>
                  <a:schemeClr val="tx1"/>
                </a:solidFill>
                <a:effectLst/>
                <a:latin typeface="+mn-lt"/>
                <a:ea typeface="+mn-ea"/>
                <a:cs typeface="+mn-cs"/>
              </a:rPr>
              <a:t>Therefore the required ratio is </a:t>
            </a:r>
            <a:r>
              <a:rPr lang="en-US" sz="1200" b="1" i="0" kern="1200" dirty="0" smtClean="0">
                <a:solidFill>
                  <a:schemeClr val="tx1"/>
                </a:solidFill>
                <a:effectLst/>
                <a:latin typeface="+mn-lt"/>
                <a:ea typeface="+mn-ea"/>
                <a:cs typeface="+mn-cs"/>
              </a:rPr>
              <a:t>13 : 20.</a:t>
            </a:r>
            <a:endParaRPr lang="en-US" sz="1200" b="0" i="0" kern="1200" dirty="0" smtClean="0">
              <a:solidFill>
                <a:schemeClr val="tx1"/>
              </a:solidFill>
              <a:effectLst/>
              <a:latin typeface="+mn-lt"/>
              <a:ea typeface="+mn-ea"/>
              <a:cs typeface="+mn-cs"/>
            </a:endParaRP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21</a:t>
            </a:fld>
            <a:endParaRPr lang="en-US"/>
          </a:p>
        </p:txBody>
      </p:sp>
      <p:pic>
        <p:nvPicPr>
          <p:cNvPr id="5122" name="Picture 2" descr="http://i1.facenow.in/modules/emanager/ques/img/tmp_d84210a75448034b4495cc4947005695c306200820524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083" y="6044565"/>
            <a:ext cx="2208183" cy="19564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44113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D</a:t>
            </a:r>
          </a:p>
          <a:p>
            <a:endParaRPr lang="en-US" sz="1200" b="1"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After the addition of 24 </a:t>
            </a:r>
            <a:r>
              <a:rPr lang="en-US" sz="1200" b="0" i="0" kern="1200" dirty="0" err="1" smtClean="0">
                <a:solidFill>
                  <a:schemeClr val="tx1"/>
                </a:solidFill>
                <a:effectLst/>
                <a:latin typeface="+mn-lt"/>
                <a:ea typeface="+mn-ea"/>
                <a:cs typeface="+mn-cs"/>
              </a:rPr>
              <a:t>litres</a:t>
            </a:r>
            <a:r>
              <a:rPr lang="en-US" sz="1200" b="0" i="0" kern="1200" dirty="0" smtClean="0">
                <a:solidFill>
                  <a:schemeClr val="tx1"/>
                </a:solidFill>
                <a:effectLst/>
                <a:latin typeface="+mn-lt"/>
                <a:ea typeface="+mn-ea"/>
                <a:cs typeface="+mn-cs"/>
              </a:rPr>
              <a:t> of water, total quantity = (72 + 24) = 96 </a:t>
            </a:r>
            <a:r>
              <a:rPr lang="en-US" sz="1200" b="0" i="0" kern="1200" dirty="0" err="1" smtClean="0">
                <a:solidFill>
                  <a:schemeClr val="tx1"/>
                </a:solidFill>
                <a:effectLst/>
                <a:latin typeface="+mn-lt"/>
                <a:ea typeface="+mn-ea"/>
                <a:cs typeface="+mn-cs"/>
              </a:rPr>
              <a:t>litres</a:t>
            </a:r>
            <a:r>
              <a:rPr lang="en-US" sz="1200" b="0" i="0" kern="1200" dirty="0" smtClean="0">
                <a:solidFill>
                  <a:schemeClr val="tx1"/>
                </a:solidFill>
                <a:effectLst/>
                <a:latin typeface="+mn-lt"/>
                <a:ea typeface="+mn-ea"/>
                <a:cs typeface="+mn-cs"/>
              </a:rPr>
              <a:t>.</a:t>
            </a:r>
            <a:r>
              <a:rPr lang="en-US" dirty="0" smtClean="0"/>
              <a:t/>
            </a:r>
            <a:br>
              <a:rPr lang="en-US" dirty="0" smtClean="0"/>
            </a:br>
            <a:r>
              <a:rPr lang="en-US" sz="1200" b="0" i="0" kern="1200" dirty="0" smtClean="0">
                <a:solidFill>
                  <a:schemeClr val="tx1"/>
                </a:solidFill>
                <a:effectLst/>
                <a:latin typeface="+mn-lt"/>
                <a:ea typeface="+mn-ea"/>
                <a:cs typeface="+mn-cs"/>
              </a:rPr>
              <a:t>In this 96 </a:t>
            </a:r>
            <a:r>
              <a:rPr lang="en-US" sz="1200" b="0" i="0" kern="1200" dirty="0" err="1" smtClean="0">
                <a:solidFill>
                  <a:schemeClr val="tx1"/>
                </a:solidFill>
                <a:effectLst/>
                <a:latin typeface="+mn-lt"/>
                <a:ea typeface="+mn-ea"/>
                <a:cs typeface="+mn-cs"/>
              </a:rPr>
              <a:t>litres</a:t>
            </a:r>
            <a:r>
              <a:rPr lang="en-US" sz="1200" b="0" i="0" kern="1200" dirty="0" smtClean="0">
                <a:solidFill>
                  <a:schemeClr val="tx1"/>
                </a:solidFill>
                <a:effectLst/>
                <a:latin typeface="+mn-lt"/>
                <a:ea typeface="+mn-ea"/>
                <a:cs typeface="+mn-cs"/>
              </a:rPr>
              <a:t>, milk and water are in the ratio of 1 : 1.</a:t>
            </a:r>
            <a:r>
              <a:rPr lang="en-US" dirty="0" smtClean="0"/>
              <a:t/>
            </a:r>
            <a:br>
              <a:rPr lang="en-US" dirty="0" smtClean="0"/>
            </a:br>
            <a:r>
              <a:rPr lang="en-US" sz="1200" b="0" i="0" kern="1200" dirty="0" smtClean="0">
                <a:solidFill>
                  <a:schemeClr val="tx1"/>
                </a:solidFill>
                <a:effectLst/>
                <a:latin typeface="+mn-lt"/>
                <a:ea typeface="+mn-ea"/>
                <a:cs typeface="+mn-cs"/>
              </a:rPr>
              <a:t>=&gt; Quantity of milk and water is (96/2) = 48 </a:t>
            </a:r>
            <a:r>
              <a:rPr lang="en-US" sz="1200" b="0" i="0" kern="1200" dirty="0" err="1" smtClean="0">
                <a:solidFill>
                  <a:schemeClr val="tx1"/>
                </a:solidFill>
                <a:effectLst/>
                <a:latin typeface="+mn-lt"/>
                <a:ea typeface="+mn-ea"/>
                <a:cs typeface="+mn-cs"/>
              </a:rPr>
              <a:t>litres</a:t>
            </a:r>
            <a:r>
              <a:rPr lang="en-US" sz="1200" b="0" i="0" kern="1200" dirty="0" smtClean="0">
                <a:solidFill>
                  <a:schemeClr val="tx1"/>
                </a:solidFill>
                <a:effectLst/>
                <a:latin typeface="+mn-lt"/>
                <a:ea typeface="+mn-ea"/>
                <a:cs typeface="+mn-cs"/>
              </a:rPr>
              <a:t> each.</a:t>
            </a:r>
            <a:r>
              <a:rPr lang="en-US" dirty="0" smtClean="0"/>
              <a:t/>
            </a:r>
            <a:br>
              <a:rPr lang="en-US" dirty="0" smtClean="0"/>
            </a:br>
            <a:r>
              <a:rPr lang="en-US" sz="1200" b="0" i="0" kern="1200" dirty="0" smtClean="0">
                <a:solidFill>
                  <a:schemeClr val="tx1"/>
                </a:solidFill>
                <a:effectLst/>
                <a:latin typeface="+mn-lt"/>
                <a:ea typeface="+mn-ea"/>
                <a:cs typeface="+mn-cs"/>
              </a:rPr>
              <a:t>Before the addition of 24 </a:t>
            </a:r>
            <a:r>
              <a:rPr lang="en-US" sz="1200" b="0" i="0" kern="1200" dirty="0" err="1" smtClean="0">
                <a:solidFill>
                  <a:schemeClr val="tx1"/>
                </a:solidFill>
                <a:effectLst/>
                <a:latin typeface="+mn-lt"/>
                <a:ea typeface="+mn-ea"/>
                <a:cs typeface="+mn-cs"/>
              </a:rPr>
              <a:t>litres</a:t>
            </a:r>
            <a:r>
              <a:rPr lang="en-US" sz="1200" b="0" i="0" kern="1200" dirty="0" smtClean="0">
                <a:solidFill>
                  <a:schemeClr val="tx1"/>
                </a:solidFill>
                <a:effectLst/>
                <a:latin typeface="+mn-lt"/>
                <a:ea typeface="+mn-ea"/>
                <a:cs typeface="+mn-cs"/>
              </a:rPr>
              <a:t> of water, initial quantity of water = (48 - 24) = 24 </a:t>
            </a:r>
            <a:r>
              <a:rPr lang="en-US" sz="1200" b="0" i="0" kern="1200" dirty="0" err="1" smtClean="0">
                <a:solidFill>
                  <a:schemeClr val="tx1"/>
                </a:solidFill>
                <a:effectLst/>
                <a:latin typeface="+mn-lt"/>
                <a:ea typeface="+mn-ea"/>
                <a:cs typeface="+mn-cs"/>
              </a:rPr>
              <a:t>litres</a:t>
            </a:r>
            <a:r>
              <a:rPr lang="en-US" dirty="0" smtClean="0"/>
              <a:t/>
            </a:r>
            <a:br>
              <a:rPr lang="en-US" dirty="0" smtClean="0"/>
            </a:br>
            <a:r>
              <a:rPr lang="en-US" sz="1200" b="0" i="0" kern="1200" dirty="0" smtClean="0">
                <a:solidFill>
                  <a:schemeClr val="tx1"/>
                </a:solidFill>
                <a:effectLst/>
                <a:latin typeface="+mn-lt"/>
                <a:ea typeface="+mn-ea"/>
                <a:cs typeface="+mn-cs"/>
              </a:rPr>
              <a:t>Quantity of milk before the addition of water remains the same as 48 </a:t>
            </a:r>
            <a:r>
              <a:rPr lang="en-US" sz="1200" b="0" i="0" kern="1200" dirty="0" err="1" smtClean="0">
                <a:solidFill>
                  <a:schemeClr val="tx1"/>
                </a:solidFill>
                <a:effectLst/>
                <a:latin typeface="+mn-lt"/>
                <a:ea typeface="+mn-ea"/>
                <a:cs typeface="+mn-cs"/>
              </a:rPr>
              <a:t>litres</a:t>
            </a:r>
            <a:r>
              <a:rPr lang="en-US" sz="1200" b="0" i="0" kern="1200" dirty="0" smtClean="0">
                <a:solidFill>
                  <a:schemeClr val="tx1"/>
                </a:solidFill>
                <a:effectLst/>
                <a:latin typeface="+mn-lt"/>
                <a:ea typeface="+mn-ea"/>
                <a:cs typeface="+mn-cs"/>
              </a:rPr>
              <a:t>.</a:t>
            </a:r>
            <a:r>
              <a:rPr lang="en-US" dirty="0" smtClean="0"/>
              <a:t/>
            </a:r>
            <a:br>
              <a:rPr lang="en-US" dirty="0" smtClean="0"/>
            </a:br>
            <a:r>
              <a:rPr lang="en-US" sz="1200" b="0" i="0" kern="1200" dirty="0" smtClean="0">
                <a:solidFill>
                  <a:schemeClr val="tx1"/>
                </a:solidFill>
                <a:effectLst/>
                <a:latin typeface="+mn-lt"/>
                <a:ea typeface="+mn-ea"/>
                <a:cs typeface="+mn-cs"/>
              </a:rPr>
              <a:t>Thus the initial ratio of milk and water is 48 : 24 which can be simplified as 2 : 1.</a:t>
            </a:r>
            <a:r>
              <a:rPr lang="en-US" dirty="0" smtClean="0"/>
              <a:t/>
            </a:r>
            <a:br>
              <a:rPr lang="en-US" dirty="0" smtClean="0"/>
            </a:br>
            <a:r>
              <a:rPr lang="en-US" sz="1200" b="0" i="0" kern="1200" dirty="0" smtClean="0">
                <a:solidFill>
                  <a:schemeClr val="tx1"/>
                </a:solidFill>
                <a:effectLst/>
                <a:latin typeface="+mn-lt"/>
                <a:ea typeface="+mn-ea"/>
                <a:cs typeface="+mn-cs"/>
              </a:rPr>
              <a:t>Given ratio is 8 : X.</a:t>
            </a:r>
            <a:r>
              <a:rPr lang="en-US" dirty="0" smtClean="0"/>
              <a:t/>
            </a:r>
            <a:br>
              <a:rPr lang="en-US" dirty="0" smtClean="0"/>
            </a:br>
            <a:r>
              <a:rPr lang="en-US" sz="1200" b="0" i="0" kern="1200" dirty="0" smtClean="0">
                <a:solidFill>
                  <a:schemeClr val="tx1"/>
                </a:solidFill>
                <a:effectLst/>
                <a:latin typeface="+mn-lt"/>
                <a:ea typeface="+mn-ea"/>
                <a:cs typeface="+mn-cs"/>
              </a:rPr>
              <a:t>Comparing with the original ratio, 2 : 1 can be rewritten as 8 : 4.</a:t>
            </a:r>
            <a:r>
              <a:rPr lang="en-US" dirty="0" smtClean="0"/>
              <a:t/>
            </a:r>
            <a:br>
              <a:rPr lang="en-US" dirty="0" smtClean="0"/>
            </a:br>
            <a:r>
              <a:rPr lang="en-US" sz="1200" b="0" i="0" kern="1200" dirty="0" smtClean="0">
                <a:solidFill>
                  <a:schemeClr val="tx1"/>
                </a:solidFill>
                <a:effectLst/>
                <a:latin typeface="+mn-lt"/>
                <a:ea typeface="+mn-ea"/>
                <a:cs typeface="+mn-cs"/>
              </a:rPr>
              <a:t>Thus the value of X is </a:t>
            </a:r>
            <a:r>
              <a:rPr lang="en-US" sz="1200" b="1" i="0" kern="1200" dirty="0" smtClean="0">
                <a:solidFill>
                  <a:schemeClr val="tx1"/>
                </a:solidFill>
                <a:effectLst/>
                <a:latin typeface="+mn-lt"/>
                <a:ea typeface="+mn-ea"/>
                <a:cs typeface="+mn-cs"/>
              </a:rPr>
              <a:t>4.</a:t>
            </a:r>
          </a:p>
        </p:txBody>
      </p:sp>
      <p:sp>
        <p:nvSpPr>
          <p:cNvPr id="4" name="Slide Number Placeholder 3"/>
          <p:cNvSpPr>
            <a:spLocks noGrp="1"/>
          </p:cNvSpPr>
          <p:nvPr>
            <p:ph type="sldNum" sz="quarter" idx="5"/>
          </p:nvPr>
        </p:nvSpPr>
        <p:spPr/>
        <p:txBody>
          <a:bodyPr/>
          <a:lstStyle/>
          <a:p>
            <a:fld id="{0AAB6876-1BF1-4B88-890A-0B4E46201506}" type="slidenum">
              <a:rPr lang="en-US" smtClean="0"/>
              <a:t>22</a:t>
            </a:fld>
            <a:endParaRPr lang="en-US"/>
          </a:p>
        </p:txBody>
      </p:sp>
    </p:spTree>
    <p:extLst>
      <p:ext uri="{BB962C8B-B14F-4D97-AF65-F5344CB8AC3E}">
        <p14:creationId xmlns:p14="http://schemas.microsoft.com/office/powerpoint/2010/main" val="4863868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A</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overall mixture has a total of four parts of which two parts come from the first two varieties and two parts belong to the third variety. Since there are three varieties involved, solving the ratio can be broken into the following two steps:</a:t>
            </a:r>
            <a:r>
              <a:rPr lang="en-US" dirty="0" smtClean="0"/>
              <a:t/>
            </a:r>
            <a:br>
              <a:rPr lang="en-US" dirty="0" smtClean="0"/>
            </a:br>
            <a:r>
              <a:rPr lang="en-US" sz="1200" b="0" i="0" kern="1200" dirty="0" smtClean="0">
                <a:solidFill>
                  <a:schemeClr val="tx1"/>
                </a:solidFill>
                <a:effectLst/>
                <a:latin typeface="+mn-lt"/>
                <a:ea typeface="+mn-ea"/>
                <a:cs typeface="+mn-cs"/>
              </a:rPr>
              <a:t>First half of the ratio 1 : 1 : 2. The price of the first variety is </a:t>
            </a:r>
            <a:r>
              <a:rPr lang="en-US" sz="1200" b="0" i="0" kern="1200" dirty="0" err="1" smtClean="0">
                <a:solidFill>
                  <a:schemeClr val="tx1"/>
                </a:solidFill>
                <a:effectLst/>
                <a:latin typeface="+mn-lt"/>
                <a:ea typeface="+mn-ea"/>
                <a:cs typeface="+mn-cs"/>
              </a:rPr>
              <a:t>Rs</a:t>
            </a:r>
            <a:r>
              <a:rPr lang="en-US" sz="1200" b="0" i="0" kern="1200" dirty="0" smtClean="0">
                <a:solidFill>
                  <a:schemeClr val="tx1"/>
                </a:solidFill>
                <a:effectLst/>
                <a:latin typeface="+mn-lt"/>
                <a:ea typeface="+mn-ea"/>
                <a:cs typeface="+mn-cs"/>
              </a:rPr>
              <a:t>. 100 per kg and price of the second variety is </a:t>
            </a:r>
            <a:r>
              <a:rPr lang="en-US" sz="1200" b="0" i="0" kern="1200" dirty="0" err="1" smtClean="0">
                <a:solidFill>
                  <a:schemeClr val="tx1"/>
                </a:solidFill>
                <a:effectLst/>
                <a:latin typeface="+mn-lt"/>
                <a:ea typeface="+mn-ea"/>
                <a:cs typeface="+mn-cs"/>
              </a:rPr>
              <a:t>Rs</a:t>
            </a:r>
            <a:r>
              <a:rPr lang="en-US" sz="1200" b="0" i="0" kern="1200" dirty="0" smtClean="0">
                <a:solidFill>
                  <a:schemeClr val="tx1"/>
                </a:solidFill>
                <a:effectLst/>
                <a:latin typeface="+mn-lt"/>
                <a:ea typeface="+mn-ea"/>
                <a:cs typeface="+mn-cs"/>
              </a:rPr>
              <a:t>. 120 per kg.</a:t>
            </a:r>
            <a:r>
              <a:rPr lang="en-US" dirty="0" smtClean="0"/>
              <a:t/>
            </a:r>
            <a:br>
              <a:rPr lang="en-US" dirty="0" smtClean="0"/>
            </a:br>
            <a:r>
              <a:rPr lang="en-US" sz="1200" b="0" i="0" kern="1200" dirty="0" smtClean="0">
                <a:solidFill>
                  <a:schemeClr val="tx1"/>
                </a:solidFill>
                <a:effectLst/>
                <a:latin typeface="+mn-lt"/>
                <a:ea typeface="+mn-ea"/>
                <a:cs typeface="+mn-cs"/>
              </a:rPr>
              <a:t>Since they are mixed in equal proportion 1 : 1, the price of the mixture of the first two varieties is (100 + 120) / 2 = </a:t>
            </a:r>
            <a:r>
              <a:rPr lang="en-US" sz="1200" b="0" i="0" kern="1200" dirty="0" err="1" smtClean="0">
                <a:solidFill>
                  <a:schemeClr val="tx1"/>
                </a:solidFill>
                <a:effectLst/>
                <a:latin typeface="+mn-lt"/>
                <a:ea typeface="+mn-ea"/>
                <a:cs typeface="+mn-cs"/>
              </a:rPr>
              <a:t>Rs</a:t>
            </a:r>
            <a:r>
              <a:rPr lang="en-US" sz="1200" b="0" i="0" kern="1200" dirty="0" smtClean="0">
                <a:solidFill>
                  <a:schemeClr val="tx1"/>
                </a:solidFill>
                <a:effectLst/>
                <a:latin typeface="+mn-lt"/>
                <a:ea typeface="+mn-ea"/>
                <a:cs typeface="+mn-cs"/>
              </a:rPr>
              <a:t>. 110 per kg</a:t>
            </a:r>
            <a:r>
              <a:rPr lang="en-US" dirty="0" smtClean="0"/>
              <a:t/>
            </a:r>
            <a:br>
              <a:rPr lang="en-US" dirty="0" smtClean="0"/>
            </a:br>
            <a:r>
              <a:rPr lang="en-US" sz="1200" b="0" i="0" kern="1200" dirty="0" smtClean="0">
                <a:solidFill>
                  <a:schemeClr val="tx1"/>
                </a:solidFill>
                <a:effectLst/>
                <a:latin typeface="+mn-lt"/>
                <a:ea typeface="+mn-ea"/>
                <a:cs typeface="+mn-cs"/>
              </a:rPr>
              <a:t>The overall ratio is 1 : 1 : 2 which can be rewritten as 2 : 2 combining the first two varieties to a single mixture. Since they are again mixed in equal proportion, the price of the resultant mixture can be written as: </a:t>
            </a:r>
            <a:r>
              <a:rPr lang="en-US" dirty="0" smtClean="0"/>
              <a:t/>
            </a:r>
            <a:br>
              <a:rPr lang="en-US" dirty="0" smtClean="0"/>
            </a:br>
            <a:r>
              <a:rPr lang="en-US" sz="1200" b="0" i="0" kern="1200" dirty="0" smtClean="0">
                <a:solidFill>
                  <a:schemeClr val="tx1"/>
                </a:solidFill>
                <a:effectLst/>
                <a:latin typeface="+mn-lt"/>
                <a:ea typeface="+mn-ea"/>
                <a:cs typeface="+mn-cs"/>
              </a:rPr>
              <a:t>(110+P)/2 = 133 (where P is the price of the third variety)</a:t>
            </a:r>
            <a:r>
              <a:rPr lang="en-US" dirty="0" smtClean="0"/>
              <a:t/>
            </a:r>
            <a:br>
              <a:rPr lang="en-US" dirty="0" smtClean="0"/>
            </a:br>
            <a:r>
              <a:rPr lang="en-US" sz="1200" b="0" i="0" kern="1200" dirty="0" smtClean="0">
                <a:solidFill>
                  <a:schemeClr val="tx1"/>
                </a:solidFill>
                <a:effectLst/>
                <a:latin typeface="+mn-lt"/>
                <a:ea typeface="+mn-ea"/>
                <a:cs typeface="+mn-cs"/>
              </a:rPr>
              <a:t>On solving, we get </a:t>
            </a:r>
            <a:r>
              <a:rPr lang="en-US" sz="1200" b="1" i="0" kern="1200" dirty="0" err="1" smtClean="0">
                <a:solidFill>
                  <a:schemeClr val="tx1"/>
                </a:solidFill>
                <a:effectLst/>
                <a:latin typeface="+mn-lt"/>
                <a:ea typeface="+mn-ea"/>
                <a:cs typeface="+mn-cs"/>
              </a:rPr>
              <a:t>Rs</a:t>
            </a:r>
            <a:r>
              <a:rPr lang="en-US" sz="1200" b="1" i="0" kern="1200" dirty="0" smtClean="0">
                <a:solidFill>
                  <a:schemeClr val="tx1"/>
                </a:solidFill>
                <a:effectLst/>
                <a:latin typeface="+mn-lt"/>
                <a:ea typeface="+mn-ea"/>
                <a:cs typeface="+mn-cs"/>
              </a:rPr>
              <a:t>. 156 per kg</a:t>
            </a:r>
            <a:r>
              <a:rPr lang="en-US" sz="1200" b="0" i="0" kern="1200" dirty="0" smtClean="0">
                <a:solidFill>
                  <a:schemeClr val="tx1"/>
                </a:solidFill>
                <a:effectLst/>
                <a:latin typeface="+mn-lt"/>
                <a:ea typeface="+mn-ea"/>
                <a:cs typeface="+mn-cs"/>
              </a:rPr>
              <a:t> as the answer.</a:t>
            </a:r>
            <a:endParaRPr lang="en-US" sz="1200" b="1" i="1"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23</a:t>
            </a:fld>
            <a:endParaRPr lang="en-US"/>
          </a:p>
        </p:txBody>
      </p:sp>
    </p:spTree>
    <p:extLst>
      <p:ext uri="{BB962C8B-B14F-4D97-AF65-F5344CB8AC3E}">
        <p14:creationId xmlns:p14="http://schemas.microsoft.com/office/powerpoint/2010/main" val="10338928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A</a:t>
            </a:r>
          </a:p>
          <a:p>
            <a:endParaRPr lang="en-US" sz="1200" b="1" i="0" kern="1200" dirty="0" smtClean="0">
              <a:solidFill>
                <a:schemeClr val="tx1"/>
              </a:solidFill>
              <a:effectLst/>
              <a:latin typeface="+mn-lt"/>
              <a:ea typeface="+mn-ea"/>
              <a:cs typeface="+mn-cs"/>
            </a:endParaRPr>
          </a:p>
          <a:p>
            <a:r>
              <a:rPr lang="en-US" dirty="0" smtClean="0"/>
              <a:t>Given that 100 km is travelled in 10 hours. Thus the average speed = (100/10) = 10 km/hr.</a:t>
            </a:r>
            <a:br>
              <a:rPr lang="en-US" dirty="0" smtClean="0"/>
            </a:br>
            <a:r>
              <a:rPr lang="en-US" dirty="0" smtClean="0"/>
              <a:t>We apply the </a:t>
            </a:r>
            <a:r>
              <a:rPr lang="en-US" dirty="0" err="1" smtClean="0"/>
              <a:t>alligation</a:t>
            </a:r>
            <a:r>
              <a:rPr lang="en-US" dirty="0" smtClean="0"/>
              <a:t> method to find the ratio of distance travelled in the </a:t>
            </a:r>
            <a:r>
              <a:rPr lang="en-US" dirty="0" smtClean="0"/>
              <a:t>foot </a:t>
            </a:r>
            <a:r>
              <a:rPr lang="en-US" dirty="0" smtClean="0"/>
              <a:t>to distance travelled on </a:t>
            </a:r>
            <a:r>
              <a:rPr lang="en-US" dirty="0" smtClean="0"/>
              <a:t>bicycle. </a:t>
            </a:r>
            <a:r>
              <a:rPr lang="en-US" dirty="0" smtClean="0">
                <a:effectLst/>
              </a:rPr>
              <a:t/>
            </a:r>
            <a:br>
              <a:rPr lang="en-US" dirty="0" smtClean="0">
                <a:effectLst/>
              </a:rPr>
            </a:br>
            <a:r>
              <a:rPr lang="en-US" dirty="0" smtClean="0">
                <a:effectLst/>
              </a:rPr>
              <a:t>The ratio is 5 : 10 or 1 : 2.</a:t>
            </a:r>
            <a:br>
              <a:rPr lang="en-US" dirty="0" smtClean="0">
                <a:effectLst/>
              </a:rPr>
            </a:br>
            <a:r>
              <a:rPr lang="en-US" dirty="0" smtClean="0">
                <a:effectLst/>
              </a:rPr>
              <a:t>If we split the total distance travelled 100 km in the ratio of 1 : 2, then the distance travelled by </a:t>
            </a:r>
            <a:r>
              <a:rPr lang="en-US" dirty="0" smtClean="0">
                <a:effectLst/>
              </a:rPr>
              <a:t>foot </a:t>
            </a:r>
            <a:r>
              <a:rPr lang="en-US" dirty="0" smtClean="0">
                <a:effectLst/>
              </a:rPr>
              <a:t>and on </a:t>
            </a:r>
            <a:r>
              <a:rPr lang="en-US" dirty="0" smtClean="0">
                <a:effectLst/>
              </a:rPr>
              <a:t>bicycle </a:t>
            </a:r>
            <a:r>
              <a:rPr lang="en-US" dirty="0" smtClean="0">
                <a:effectLst/>
              </a:rPr>
              <a:t>will be 33.33 km and 66.67 km respectively.</a:t>
            </a:r>
            <a:br>
              <a:rPr lang="en-US" dirty="0" smtClean="0">
                <a:effectLst/>
              </a:rPr>
            </a:br>
            <a:r>
              <a:rPr lang="en-US" dirty="0" smtClean="0">
                <a:effectLst/>
              </a:rPr>
              <a:t>Therefore, she travelled</a:t>
            </a:r>
            <a:r>
              <a:rPr lang="en-US" smtClean="0">
                <a:effectLst/>
              </a:rPr>
              <a:t> </a:t>
            </a:r>
            <a:r>
              <a:rPr lang="en-US" b="1" smtClean="0">
                <a:effectLst/>
              </a:rPr>
              <a:t>33.33 </a:t>
            </a:r>
            <a:r>
              <a:rPr lang="en-US" b="1" dirty="0" smtClean="0">
                <a:effectLst/>
              </a:rPr>
              <a:t>km </a:t>
            </a:r>
            <a:r>
              <a:rPr lang="en-US" dirty="0" smtClean="0">
                <a:effectLst/>
              </a:rPr>
              <a:t>on </a:t>
            </a:r>
            <a:r>
              <a:rPr lang="en-US" dirty="0" smtClean="0">
                <a:effectLst/>
              </a:rPr>
              <a:t>foot.</a:t>
            </a:r>
            <a:endParaRPr lang="en-US" dirty="0" smtClean="0">
              <a:effectLst/>
            </a:endParaRPr>
          </a:p>
          <a:p>
            <a:r>
              <a:rPr lang="en-US" dirty="0" smtClean="0">
                <a:effectLst/>
              </a:rPr>
              <a:t/>
            </a:r>
            <a:br>
              <a:rPr lang="en-US" dirty="0" smtClean="0">
                <a:effectLst/>
              </a:rPr>
            </a:b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24</a:t>
            </a:fld>
            <a:endParaRPr lang="en-US"/>
          </a:p>
        </p:txBody>
      </p:sp>
      <p:pic>
        <p:nvPicPr>
          <p:cNvPr id="2050" name="Picture 2" descr="http://i1.facenow.in/modules/emanager/ques/img/tmp_d84210a75448034b4495cc4947005695c30616037001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8780" y="6642893"/>
            <a:ext cx="1790700" cy="11334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29627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A</a:t>
            </a:r>
          </a:p>
          <a:p>
            <a:r>
              <a:rPr lang="en-US" sz="1200" b="1" i="1" kern="1200" dirty="0" smtClean="0">
                <a:solidFill>
                  <a:schemeClr val="tx1"/>
                </a:solidFill>
                <a:effectLst/>
                <a:latin typeface="+mn-lt"/>
                <a:ea typeface="+mn-ea"/>
                <a:cs typeface="+mn-cs"/>
              </a:rPr>
              <a:t>Image: View-&gt;Notes</a:t>
            </a:r>
            <a:r>
              <a:rPr lang="en-US" sz="1200" b="1" i="1" kern="1200" baseline="0" dirty="0" smtClean="0">
                <a:solidFill>
                  <a:schemeClr val="tx1"/>
                </a:solidFill>
                <a:effectLst/>
                <a:latin typeface="+mn-lt"/>
                <a:ea typeface="+mn-ea"/>
                <a:cs typeface="+mn-cs"/>
              </a:rPr>
              <a:t> Page</a:t>
            </a:r>
          </a:p>
          <a:p>
            <a:endParaRPr lang="en-US" sz="1200" b="1" i="1" kern="1200" baseline="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From the given ratios, the quantities of:</a:t>
            </a:r>
            <a:r>
              <a:rPr lang="en-US" dirty="0" smtClean="0"/>
              <a:t/>
            </a:r>
            <a:br>
              <a:rPr lang="en-US" dirty="0" smtClean="0"/>
            </a:br>
            <a:r>
              <a:rPr lang="en-US" sz="1200" b="0" i="0" kern="1200" dirty="0" smtClean="0">
                <a:solidFill>
                  <a:schemeClr val="tx1"/>
                </a:solidFill>
                <a:effectLst/>
                <a:latin typeface="+mn-lt"/>
                <a:ea typeface="+mn-ea"/>
                <a:cs typeface="+mn-cs"/>
              </a:rPr>
              <a:t>Milk in vessel A = 7/15</a:t>
            </a:r>
            <a:r>
              <a:rPr lang="en-US" dirty="0" smtClean="0"/>
              <a:t/>
            </a:r>
            <a:br>
              <a:rPr lang="en-US" dirty="0" smtClean="0"/>
            </a:br>
            <a:r>
              <a:rPr lang="en-US" sz="1200" b="0" i="0" kern="1200" dirty="0" smtClean="0">
                <a:solidFill>
                  <a:schemeClr val="tx1"/>
                </a:solidFill>
                <a:effectLst/>
                <a:latin typeface="+mn-lt"/>
                <a:ea typeface="+mn-ea"/>
                <a:cs typeface="+mn-cs"/>
              </a:rPr>
              <a:t>Milk in vessel B = 8/9</a:t>
            </a:r>
            <a:r>
              <a:rPr lang="en-US" dirty="0" smtClean="0"/>
              <a:t/>
            </a:r>
            <a:br>
              <a:rPr lang="en-US" dirty="0" smtClean="0"/>
            </a:br>
            <a:r>
              <a:rPr lang="en-US" sz="1200" b="0" i="0" kern="1200" dirty="0" smtClean="0">
                <a:solidFill>
                  <a:schemeClr val="tx1"/>
                </a:solidFill>
                <a:effectLst/>
                <a:latin typeface="+mn-lt"/>
                <a:ea typeface="+mn-ea"/>
                <a:cs typeface="+mn-cs"/>
              </a:rPr>
              <a:t>Milk in the resultant mixture = 8/15</a:t>
            </a:r>
            <a:r>
              <a:rPr lang="en-US" dirty="0" smtClean="0"/>
              <a:t/>
            </a:r>
            <a:br>
              <a:rPr lang="en-US" dirty="0" smtClean="0"/>
            </a:br>
            <a:r>
              <a:rPr lang="en-US" sz="1200" b="0" i="0" kern="1200" dirty="0" smtClean="0">
                <a:solidFill>
                  <a:schemeClr val="tx1"/>
                </a:solidFill>
                <a:effectLst/>
                <a:latin typeface="+mn-lt"/>
                <a:ea typeface="+mn-ea"/>
                <a:cs typeface="+mn-cs"/>
              </a:rPr>
              <a:t>Then by the rule of </a:t>
            </a:r>
            <a:r>
              <a:rPr lang="en-US" sz="1200" b="0" i="0" kern="1200" dirty="0" err="1" smtClean="0">
                <a:solidFill>
                  <a:schemeClr val="tx1"/>
                </a:solidFill>
                <a:effectLst/>
                <a:latin typeface="+mn-lt"/>
                <a:ea typeface="+mn-ea"/>
                <a:cs typeface="+mn-cs"/>
              </a:rPr>
              <a:t>alligations</a:t>
            </a:r>
            <a:r>
              <a:rPr lang="en-US" sz="1200" b="0" i="0" kern="1200" dirty="0" smtClean="0">
                <a:solidFill>
                  <a:schemeClr val="tx1"/>
                </a:solidFill>
                <a:effectLst/>
                <a:latin typeface="+mn-lt"/>
                <a:ea typeface="+mn-ea"/>
                <a:cs typeface="+mn-cs"/>
              </a:rPr>
              <a:t>, (refer the image)</a:t>
            </a:r>
            <a:r>
              <a:rPr lang="en-US" dirty="0" smtClean="0"/>
              <a:t/>
            </a:r>
            <a:br>
              <a:rPr lang="en-US" dirty="0" smtClean="0"/>
            </a:br>
            <a:r>
              <a:rPr lang="en-US" sz="1200" b="0" i="0" kern="1200" dirty="0" smtClean="0">
                <a:solidFill>
                  <a:schemeClr val="tx1"/>
                </a:solidFill>
                <a:effectLst/>
                <a:latin typeface="+mn-lt"/>
                <a:ea typeface="+mn-ea"/>
                <a:cs typeface="+mn-cs"/>
              </a:rPr>
              <a:t>Thus the required ratio is (16/45) : (1/15) = </a:t>
            </a:r>
            <a:r>
              <a:rPr lang="en-US" sz="1200" b="1" i="0" kern="1200" dirty="0" smtClean="0">
                <a:solidFill>
                  <a:schemeClr val="tx1"/>
                </a:solidFill>
                <a:effectLst/>
                <a:latin typeface="+mn-lt"/>
                <a:ea typeface="+mn-ea"/>
                <a:cs typeface="+mn-cs"/>
              </a:rPr>
              <a:t>16 : 3</a:t>
            </a:r>
            <a:r>
              <a:rPr lang="en-US" dirty="0" smtClean="0"/>
              <a:t/>
            </a:r>
            <a:br>
              <a:rPr lang="en-US" dirty="0" smtClean="0"/>
            </a:br>
            <a:endParaRPr lang="en-US" sz="1200" b="0"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25</a:t>
            </a:fld>
            <a:endParaRPr lang="en-US"/>
          </a:p>
        </p:txBody>
      </p:sp>
      <p:pic>
        <p:nvPicPr>
          <p:cNvPr id="11266" name="Picture 2" descr="http://i1.facenow.in/modules/emanager/ques/img/tmp_d84210a75448034b4495cc4947005695c30659798635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8173" y="6332764"/>
            <a:ext cx="1981200" cy="1839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58481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D</a:t>
            </a:r>
          </a:p>
          <a:p>
            <a:r>
              <a:rPr lang="en-US" sz="1200" b="1" i="1" kern="1200" dirty="0" smtClean="0">
                <a:solidFill>
                  <a:schemeClr val="tx1"/>
                </a:solidFill>
                <a:effectLst/>
                <a:latin typeface="+mn-lt"/>
                <a:ea typeface="+mn-ea"/>
                <a:cs typeface="+mn-cs"/>
              </a:rPr>
              <a:t>Image: View-&gt;Notes</a:t>
            </a:r>
            <a:r>
              <a:rPr lang="en-US" sz="1200" b="1" i="1" kern="1200" baseline="0" dirty="0" smtClean="0">
                <a:solidFill>
                  <a:schemeClr val="tx1"/>
                </a:solidFill>
                <a:effectLst/>
                <a:latin typeface="+mn-lt"/>
                <a:ea typeface="+mn-ea"/>
                <a:cs typeface="+mn-cs"/>
              </a:rPr>
              <a:t> Page</a:t>
            </a:r>
          </a:p>
          <a:p>
            <a:endParaRPr lang="en-US" sz="1200" b="1" i="1" kern="1200" baseline="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Assuming the amount of ethanol to be x, we can solve this problem by applying the same concept as explained. </a:t>
            </a:r>
          </a:p>
          <a:p>
            <a:r>
              <a:rPr lang="en-US" sz="1200" b="0" i="0" kern="1200" dirty="0" smtClean="0">
                <a:solidFill>
                  <a:schemeClr val="tx1"/>
                </a:solidFill>
                <a:effectLst/>
                <a:latin typeface="+mn-lt"/>
                <a:ea typeface="+mn-ea"/>
                <a:cs typeface="+mn-cs"/>
              </a:rPr>
              <a:t>Amount of ethanol in the container is</a:t>
            </a:r>
          </a:p>
          <a:p>
            <a:r>
              <a:rPr lang="en-US" dirty="0" smtClean="0"/>
              <a:t/>
            </a:r>
            <a:br>
              <a:rPr lang="en-US" dirty="0" smtClean="0"/>
            </a:br>
            <a:endParaRPr lang="en-US" sz="1200" b="1" i="1" kern="1200" baseline="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26</a:t>
            </a:fld>
            <a:endParaRPr lang="en-US"/>
          </a:p>
        </p:txBody>
      </p:sp>
      <p:pic>
        <p:nvPicPr>
          <p:cNvPr id="6146" name="Picture 2" descr="http://i1.facenow.in/modules/emanager/ques/img/tmp_9b84eab19ed4719d0fd7b3bca80fea4c34794401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115" y="5921533"/>
            <a:ext cx="6297769" cy="2421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7041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r>
              <a:rPr lang="en-US" sz="1200" b="1" i="1" kern="1200" dirty="0" smtClean="0">
                <a:solidFill>
                  <a:schemeClr val="tx1"/>
                </a:solidFill>
                <a:effectLst/>
                <a:latin typeface="+mn-lt"/>
                <a:ea typeface="+mn-ea"/>
                <a:cs typeface="+mn-cs"/>
              </a:rPr>
              <a:t>Image: View-&gt;Notes</a:t>
            </a:r>
            <a:r>
              <a:rPr lang="en-US" sz="1200" b="1" i="1" kern="1200" baseline="0" dirty="0" smtClean="0">
                <a:solidFill>
                  <a:schemeClr val="tx1"/>
                </a:solidFill>
                <a:effectLst/>
                <a:latin typeface="+mn-lt"/>
                <a:ea typeface="+mn-ea"/>
                <a:cs typeface="+mn-cs"/>
              </a:rPr>
              <a:t> Page</a:t>
            </a:r>
          </a:p>
          <a:p>
            <a:r>
              <a:rPr lang="en-US" sz="1200" b="0" i="0" kern="1200" dirty="0" smtClean="0">
                <a:solidFill>
                  <a:schemeClr val="tx1"/>
                </a:solidFill>
                <a:effectLst/>
                <a:latin typeface="+mn-lt"/>
                <a:ea typeface="+mn-ea"/>
                <a:cs typeface="+mn-cs"/>
              </a:rPr>
              <a:t>Given that the mixture when sold at </a:t>
            </a:r>
            <a:r>
              <a:rPr lang="en-US" sz="1200" b="0" i="0" kern="1200" dirty="0" err="1" smtClean="0">
                <a:solidFill>
                  <a:schemeClr val="tx1"/>
                </a:solidFill>
                <a:effectLst/>
                <a:latin typeface="+mn-lt"/>
                <a:ea typeface="+mn-ea"/>
                <a:cs typeface="+mn-cs"/>
              </a:rPr>
              <a:t>Rs</a:t>
            </a:r>
            <a:r>
              <a:rPr lang="en-US" sz="1200" b="0" i="0" kern="1200" dirty="0" smtClean="0">
                <a:solidFill>
                  <a:schemeClr val="tx1"/>
                </a:solidFill>
                <a:effectLst/>
                <a:latin typeface="+mn-lt"/>
                <a:ea typeface="+mn-ea"/>
                <a:cs typeface="+mn-cs"/>
              </a:rPr>
              <a:t>. 174/kg yields a profit of 20%.</a:t>
            </a:r>
            <a:r>
              <a:rPr lang="en-US" dirty="0" smtClean="0"/>
              <a:t/>
            </a:r>
            <a:br>
              <a:rPr lang="en-US" dirty="0" smtClean="0"/>
            </a:br>
            <a:r>
              <a:rPr lang="en-US" sz="1200" b="0" i="0" kern="1200" dirty="0" smtClean="0">
                <a:solidFill>
                  <a:schemeClr val="tx1"/>
                </a:solidFill>
                <a:effectLst/>
                <a:latin typeface="+mn-lt"/>
                <a:ea typeface="+mn-ea"/>
                <a:cs typeface="+mn-cs"/>
              </a:rPr>
              <a:t>=&gt; 120% of C.P = </a:t>
            </a:r>
            <a:r>
              <a:rPr lang="en-US" sz="1200" b="0" i="0" kern="1200" dirty="0" err="1" smtClean="0">
                <a:solidFill>
                  <a:schemeClr val="tx1"/>
                </a:solidFill>
                <a:effectLst/>
                <a:latin typeface="+mn-lt"/>
                <a:ea typeface="+mn-ea"/>
                <a:cs typeface="+mn-cs"/>
              </a:rPr>
              <a:t>Rs</a:t>
            </a:r>
            <a:r>
              <a:rPr lang="en-US" sz="1200" b="0" i="0" kern="1200" dirty="0" smtClean="0">
                <a:solidFill>
                  <a:schemeClr val="tx1"/>
                </a:solidFill>
                <a:effectLst/>
                <a:latin typeface="+mn-lt"/>
                <a:ea typeface="+mn-ea"/>
                <a:cs typeface="+mn-cs"/>
              </a:rPr>
              <a:t>. 174</a:t>
            </a:r>
            <a:r>
              <a:rPr lang="en-US" dirty="0" smtClean="0"/>
              <a:t/>
            </a:r>
            <a:br>
              <a:rPr lang="en-US" dirty="0" smtClean="0"/>
            </a:br>
            <a:r>
              <a:rPr lang="en-US" sz="1200" b="0" i="0" kern="1200" dirty="0" smtClean="0">
                <a:solidFill>
                  <a:schemeClr val="tx1"/>
                </a:solidFill>
                <a:effectLst/>
                <a:latin typeface="+mn-lt"/>
                <a:ea typeface="+mn-ea"/>
                <a:cs typeface="+mn-cs"/>
              </a:rPr>
              <a:t>=&gt; 100% of C.P = (174 × 10)/12 = </a:t>
            </a:r>
            <a:r>
              <a:rPr lang="en-US" sz="1200" b="0" i="0" kern="1200" dirty="0" err="1" smtClean="0">
                <a:solidFill>
                  <a:schemeClr val="tx1"/>
                </a:solidFill>
                <a:effectLst/>
                <a:latin typeface="+mn-lt"/>
                <a:ea typeface="+mn-ea"/>
                <a:cs typeface="+mn-cs"/>
              </a:rPr>
              <a:t>Rs</a:t>
            </a:r>
            <a:r>
              <a:rPr lang="en-US" sz="1200" b="0" i="0" kern="1200" dirty="0" smtClean="0">
                <a:solidFill>
                  <a:schemeClr val="tx1"/>
                </a:solidFill>
                <a:effectLst/>
                <a:latin typeface="+mn-lt"/>
                <a:ea typeface="+mn-ea"/>
                <a:cs typeface="+mn-cs"/>
              </a:rPr>
              <a:t>. 145</a:t>
            </a:r>
            <a:r>
              <a:rPr lang="en-US" dirty="0" smtClean="0"/>
              <a:t/>
            </a:r>
            <a:br>
              <a:rPr lang="en-US" dirty="0" smtClean="0"/>
            </a:br>
            <a:r>
              <a:rPr lang="en-US" sz="1200" b="0" i="0" kern="1200" dirty="0" smtClean="0">
                <a:solidFill>
                  <a:schemeClr val="tx1"/>
                </a:solidFill>
                <a:effectLst/>
                <a:latin typeface="+mn-lt"/>
                <a:ea typeface="+mn-ea"/>
                <a:cs typeface="+mn-cs"/>
              </a:rPr>
              <a:t>So the mixture should be a worth of </a:t>
            </a:r>
            <a:r>
              <a:rPr lang="en-US" sz="1200" b="0" i="0" kern="1200" dirty="0" err="1" smtClean="0">
                <a:solidFill>
                  <a:schemeClr val="tx1"/>
                </a:solidFill>
                <a:effectLst/>
                <a:latin typeface="+mn-lt"/>
                <a:ea typeface="+mn-ea"/>
                <a:cs typeface="+mn-cs"/>
              </a:rPr>
              <a:t>Rs</a:t>
            </a:r>
            <a:r>
              <a:rPr lang="en-US" sz="1200" b="0" i="0" kern="1200" dirty="0" smtClean="0">
                <a:solidFill>
                  <a:schemeClr val="tx1"/>
                </a:solidFill>
                <a:effectLst/>
                <a:latin typeface="+mn-lt"/>
                <a:ea typeface="+mn-ea"/>
                <a:cs typeface="+mn-cs"/>
              </a:rPr>
              <a:t>. 145/kg.</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Going through the options,</a:t>
            </a:r>
            <a:r>
              <a:rPr lang="en-US" dirty="0" smtClean="0"/>
              <a:t/>
            </a:r>
            <a:br>
              <a:rPr lang="en-US" dirty="0" smtClean="0"/>
            </a:br>
            <a:r>
              <a:rPr lang="en-US" sz="1200" b="0" i="0" kern="1200" dirty="0" smtClean="0">
                <a:solidFill>
                  <a:schemeClr val="tx1"/>
                </a:solidFill>
                <a:effectLst/>
                <a:latin typeface="+mn-lt"/>
                <a:ea typeface="+mn-ea"/>
                <a:cs typeface="+mn-cs"/>
              </a:rPr>
              <a:t>Option B alone satisfies the condition. Hence the answer is option B) </a:t>
            </a:r>
            <a:r>
              <a:rPr lang="en-US" sz="1200" b="1" i="0" kern="1200" dirty="0" smtClean="0">
                <a:solidFill>
                  <a:schemeClr val="tx1"/>
                </a:solidFill>
                <a:effectLst/>
                <a:latin typeface="+mn-lt"/>
                <a:ea typeface="+mn-ea"/>
                <a:cs typeface="+mn-cs"/>
              </a:rPr>
              <a:t>2 : 3 : 5</a:t>
            </a:r>
            <a:endParaRPr lang="en-US" sz="1200" b="1" i="1" kern="1200" baseline="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27</a:t>
            </a:fld>
            <a:endParaRPr lang="en-US"/>
          </a:p>
        </p:txBody>
      </p:sp>
      <p:pic>
        <p:nvPicPr>
          <p:cNvPr id="1026" name="Picture 2" descr="http://i1.facenow.in/modules/emanager/ques/img/tmp_d84210a75448034b4495cc4947005695c30671854182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7161" y="6231255"/>
            <a:ext cx="3667240" cy="2188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96409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t>28</a:t>
            </a:fld>
            <a:endParaRPr lang="en-US"/>
          </a:p>
        </p:txBody>
      </p:sp>
    </p:spTree>
    <p:extLst>
      <p:ext uri="{BB962C8B-B14F-4D97-AF65-F5344CB8AC3E}">
        <p14:creationId xmlns:p14="http://schemas.microsoft.com/office/powerpoint/2010/main" val="41901331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t>3</a:t>
            </a:fld>
            <a:endParaRPr lang="en-US" dirty="0"/>
          </a:p>
        </p:txBody>
      </p:sp>
    </p:spTree>
    <p:extLst>
      <p:ext uri="{BB962C8B-B14F-4D97-AF65-F5344CB8AC3E}">
        <p14:creationId xmlns:p14="http://schemas.microsoft.com/office/powerpoint/2010/main" val="336828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4</a:t>
            </a:fld>
            <a:endParaRPr lang="en-US"/>
          </a:p>
        </p:txBody>
      </p:sp>
    </p:spTree>
    <p:extLst>
      <p:ext uri="{BB962C8B-B14F-4D97-AF65-F5344CB8AC3E}">
        <p14:creationId xmlns:p14="http://schemas.microsoft.com/office/powerpoint/2010/main" val="3447397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5</a:t>
            </a:fld>
            <a:endParaRPr lang="en-US"/>
          </a:p>
        </p:txBody>
      </p:sp>
    </p:spTree>
    <p:extLst>
      <p:ext uri="{BB962C8B-B14F-4D97-AF65-F5344CB8AC3E}">
        <p14:creationId xmlns:p14="http://schemas.microsoft.com/office/powerpoint/2010/main" val="1519981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6</a:t>
            </a:fld>
            <a:endParaRPr lang="en-US" dirty="0"/>
          </a:p>
        </p:txBody>
      </p:sp>
    </p:spTree>
    <p:extLst>
      <p:ext uri="{BB962C8B-B14F-4D97-AF65-F5344CB8AC3E}">
        <p14:creationId xmlns:p14="http://schemas.microsoft.com/office/powerpoint/2010/main" val="15683761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7</a:t>
            </a:fld>
            <a:endParaRPr lang="en-US"/>
          </a:p>
        </p:txBody>
      </p:sp>
    </p:spTree>
    <p:extLst>
      <p:ext uri="{BB962C8B-B14F-4D97-AF65-F5344CB8AC3E}">
        <p14:creationId xmlns:p14="http://schemas.microsoft.com/office/powerpoint/2010/main" val="503678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r>
              <a:rPr lang="en-US" sz="1200" kern="1200" dirty="0" smtClean="0">
                <a:solidFill>
                  <a:schemeClr val="tx1"/>
                </a:solidFill>
                <a:effectLst/>
                <a:latin typeface="+mn-lt"/>
                <a:ea typeface="+mn-ea"/>
                <a:cs typeface="+mn-cs"/>
              </a:rPr>
              <a:t>We can determine the ratio of mixing, by taking cross difference of costs.</a:t>
            </a:r>
            <a:endParaRPr lang="en-US" dirty="0" smtClean="0">
              <a:effectLst/>
            </a:endParaRPr>
          </a:p>
          <a:p>
            <a:r>
              <a:rPr lang="en-US" sz="1200" kern="1200" dirty="0" smtClean="0">
                <a:solidFill>
                  <a:schemeClr val="tx1"/>
                </a:solidFill>
                <a:effectLst/>
                <a:latin typeface="+mn-lt"/>
                <a:ea typeface="+mn-ea"/>
                <a:cs typeface="+mn-cs"/>
              </a:rPr>
              <a:t>                16      &lt;-----                 17           -----&gt;   18.5</a:t>
            </a:r>
            <a:endParaRPr lang="en-US" dirty="0" smtClean="0">
              <a:effectLst/>
            </a:endParaRPr>
          </a:p>
          <a:p>
            <a:r>
              <a:rPr lang="en-US" sz="1200" kern="1200" dirty="0" smtClean="0">
                <a:solidFill>
                  <a:schemeClr val="tx1"/>
                </a:solidFill>
                <a:effectLst/>
                <a:latin typeface="+mn-lt"/>
                <a:ea typeface="+mn-ea"/>
                <a:cs typeface="+mn-cs"/>
              </a:rPr>
              <a:t>                (18.5 - 17)                                            (17 - 16)</a:t>
            </a:r>
            <a:endParaRPr lang="en-US" dirty="0" smtClean="0">
              <a:effectLst/>
            </a:endParaRPr>
          </a:p>
          <a:p>
            <a:r>
              <a:rPr lang="en-US" sz="1200" kern="1200" dirty="0" smtClean="0">
                <a:solidFill>
                  <a:schemeClr val="tx1"/>
                </a:solidFill>
                <a:effectLst/>
                <a:latin typeface="+mn-lt"/>
                <a:ea typeface="+mn-ea"/>
                <a:cs typeface="+mn-cs"/>
              </a:rPr>
              <a:t>                1.5                                                          1              </a:t>
            </a:r>
            <a:endParaRPr lang="en-US" dirty="0" smtClean="0">
              <a:effectLst/>
            </a:endParaRPr>
          </a:p>
          <a:p>
            <a:r>
              <a:rPr lang="en-US" sz="1200" kern="1200" dirty="0" smtClean="0">
                <a:solidFill>
                  <a:schemeClr val="tx1"/>
                </a:solidFill>
                <a:effectLst/>
                <a:latin typeface="+mn-lt"/>
                <a:ea typeface="+mn-ea"/>
                <a:cs typeface="+mn-cs"/>
              </a:rPr>
              <a:t>                3                                                              2</a:t>
            </a:r>
            <a:endParaRPr lang="en-US" dirty="0" smtClean="0">
              <a:effectLst/>
            </a:endParaRPr>
          </a:p>
          <a:p>
            <a:r>
              <a:rPr lang="en-US" sz="1200" kern="1200" dirty="0" smtClean="0">
                <a:solidFill>
                  <a:schemeClr val="tx1"/>
                </a:solidFill>
                <a:effectLst/>
                <a:latin typeface="+mn-lt"/>
                <a:ea typeface="+mn-ea"/>
                <a:cs typeface="+mn-cs"/>
              </a:rPr>
              <a:t> </a:t>
            </a:r>
            <a:endParaRPr lang="en-US" dirty="0" smtClean="0">
              <a:effectLst/>
            </a:endParaRPr>
          </a:p>
          <a:p>
            <a:r>
              <a:rPr lang="en-US" sz="1200" kern="1200" dirty="0" smtClean="0">
                <a:solidFill>
                  <a:schemeClr val="tx1"/>
                </a:solidFill>
                <a:effectLst/>
                <a:latin typeface="+mn-lt"/>
                <a:ea typeface="+mn-ea"/>
                <a:cs typeface="+mn-cs"/>
              </a:rPr>
              <a:t>Hence, the answer is </a:t>
            </a:r>
            <a:r>
              <a:rPr lang="en-US" sz="1200" b="1" kern="1200" dirty="0" smtClean="0">
                <a:solidFill>
                  <a:schemeClr val="tx1"/>
                </a:solidFill>
                <a:effectLst/>
                <a:latin typeface="+mn-lt"/>
                <a:ea typeface="+mn-ea"/>
                <a:cs typeface="+mn-cs"/>
              </a:rPr>
              <a:t>3: 2.</a:t>
            </a:r>
            <a:endParaRPr lang="en-US" dirty="0" smtClean="0">
              <a:effectLst/>
            </a:endParaRP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8</a:t>
            </a:fld>
            <a:endParaRPr lang="en-US"/>
          </a:p>
        </p:txBody>
      </p:sp>
    </p:spTree>
    <p:extLst>
      <p:ext uri="{BB962C8B-B14F-4D97-AF65-F5344CB8AC3E}">
        <p14:creationId xmlns:p14="http://schemas.microsoft.com/office/powerpoint/2010/main" val="3891176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r>
              <a:rPr lang="en-US" sz="1200" b="1" i="1" kern="1200" dirty="0" smtClean="0">
                <a:solidFill>
                  <a:schemeClr val="tx1"/>
                </a:solidFill>
                <a:effectLst/>
                <a:latin typeface="+mn-lt"/>
                <a:ea typeface="+mn-ea"/>
                <a:cs typeface="+mn-cs"/>
              </a:rPr>
              <a:t>Image: View-&gt;Notes</a:t>
            </a:r>
            <a:r>
              <a:rPr lang="en-US" sz="1200" b="1" i="1" kern="1200" baseline="0" dirty="0" smtClean="0">
                <a:solidFill>
                  <a:schemeClr val="tx1"/>
                </a:solidFill>
                <a:effectLst/>
                <a:latin typeface="+mn-lt"/>
                <a:ea typeface="+mn-ea"/>
                <a:cs typeface="+mn-cs"/>
              </a:rPr>
              <a:t> page</a:t>
            </a:r>
          </a:p>
          <a:p>
            <a:endParaRPr lang="en-US" sz="1200" b="1" i="1" kern="1200" baseline="0" dirty="0" smtClean="0">
              <a:solidFill>
                <a:schemeClr val="tx1"/>
              </a:solidFill>
              <a:effectLst/>
              <a:latin typeface="+mn-lt"/>
              <a:ea typeface="+mn-ea"/>
              <a:cs typeface="+mn-cs"/>
            </a:endParaRPr>
          </a:p>
          <a:p>
            <a:endParaRPr lang="en-US" sz="1200" b="1" i="1"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9</a:t>
            </a:fld>
            <a:endParaRPr lang="en-US"/>
          </a:p>
        </p:txBody>
      </p:sp>
      <p:pic>
        <p:nvPicPr>
          <p:cNvPr id="20482" name="Picture 2" descr="https://facenow.in/modules/emanager/ques/img/820587023.png"/>
          <p:cNvPicPr>
            <a:picLocks noChangeAspect="1" noChangeArrowheads="1"/>
          </p:cNvPicPr>
          <p:nvPr/>
        </p:nvPicPr>
        <p:blipFill rotWithShape="1">
          <a:blip r:embed="rId3">
            <a:extLst>
              <a:ext uri="{28A0092B-C50C-407E-A947-70E740481C1C}">
                <a14:useLocalDpi xmlns:a14="http://schemas.microsoft.com/office/drawing/2010/main" val="0"/>
              </a:ext>
            </a:extLst>
          </a:blip>
          <a:srcRect t="5875" r="22327" b="7530"/>
          <a:stretch/>
        </p:blipFill>
        <p:spPr bwMode="auto">
          <a:xfrm>
            <a:off x="838200" y="4855762"/>
            <a:ext cx="4693921" cy="40283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33436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1/2/2020</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2F4ED726-F685-44A1-B8DD-C121D1926DB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12966" y="2952750"/>
            <a:ext cx="3566067" cy="952500"/>
          </a:xfrm>
          <a:prstGeom prst="rect">
            <a:avLst/>
          </a:prstGeom>
        </p:spPr>
      </p:pic>
    </p:spTree>
    <p:extLst>
      <p:ext uri="{BB962C8B-B14F-4D97-AF65-F5344CB8AC3E}">
        <p14:creationId xmlns:p14="http://schemas.microsoft.com/office/powerpoint/2010/main" val="15968849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What will be the ratio at which </a:t>
            </a:r>
            <a:r>
              <a:rPr lang="en-US" sz="2500" dirty="0" err="1">
                <a:latin typeface="Nunito Sans" panose="00000500000000000000" pitchFamily="2" charset="0"/>
              </a:rPr>
              <a:t>daal</a:t>
            </a:r>
            <a:r>
              <a:rPr lang="en-US" sz="2500" dirty="0">
                <a:latin typeface="Nunito Sans" panose="00000500000000000000" pitchFamily="2" charset="0"/>
              </a:rPr>
              <a:t> costing Rs.10/kg should be mixed with other variety of </a:t>
            </a:r>
            <a:r>
              <a:rPr lang="en-US" sz="2500" dirty="0" err="1">
                <a:latin typeface="Nunito Sans" panose="00000500000000000000" pitchFamily="2" charset="0"/>
              </a:rPr>
              <a:t>daal</a:t>
            </a:r>
            <a:r>
              <a:rPr lang="en-US" sz="2500" dirty="0">
                <a:latin typeface="Nunito Sans" panose="00000500000000000000" pitchFamily="2" charset="0"/>
              </a:rPr>
              <a:t> costing Rs.13/kg to get a mixture worth Rs.11/kg?</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1:2</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2:1</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1:1</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1:4</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3</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31095259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246495"/>
          </a:xfrm>
          <a:prstGeom prst="rect">
            <a:avLst/>
          </a:prstGeom>
          <a:noFill/>
        </p:spPr>
        <p:txBody>
          <a:bodyPr wrap="square" rtlCol="0">
            <a:spAutoFit/>
          </a:bodyPr>
          <a:lstStyle/>
          <a:p>
            <a:pPr algn="just"/>
            <a:r>
              <a:rPr lang="en-US" sz="2500" dirty="0">
                <a:latin typeface="Nunito Sans" panose="00000500000000000000" pitchFamily="2" charset="0"/>
              </a:rPr>
              <a:t>The cost of rice 1 is </a:t>
            </a:r>
            <a:r>
              <a:rPr lang="en-US" sz="2500" dirty="0" err="1">
                <a:latin typeface="Nunito Sans" panose="00000500000000000000" pitchFamily="2" charset="0"/>
              </a:rPr>
              <a:t>Rs</a:t>
            </a:r>
            <a:r>
              <a:rPr lang="en-US" sz="2500" dirty="0">
                <a:latin typeface="Nunito Sans" panose="00000500000000000000" pitchFamily="2" charset="0"/>
              </a:rPr>
              <a:t>. 20 per kg and rice 2 is </a:t>
            </a:r>
            <a:r>
              <a:rPr lang="en-US" sz="2500" dirty="0" err="1">
                <a:latin typeface="Nunito Sans" panose="00000500000000000000" pitchFamily="2" charset="0"/>
              </a:rPr>
              <a:t>Rs</a:t>
            </a:r>
            <a:r>
              <a:rPr lang="en-US" sz="2500" dirty="0">
                <a:latin typeface="Nunito Sans" panose="00000500000000000000" pitchFamily="2" charset="0"/>
              </a:rPr>
              <a:t>. 15 per kg. If both rice1 and rice 2 are mixed in the ratio of 3:2 then the price per kg of the mixed variety of rice </a:t>
            </a:r>
            <a:r>
              <a:rPr lang="en-US" sz="2500" dirty="0" smtClean="0">
                <a:latin typeface="Nunito Sans" panose="00000500000000000000" pitchFamily="2" charset="0"/>
              </a:rPr>
              <a:t>is _____________.</a:t>
            </a:r>
            <a:endParaRPr lang="en-US" sz="2500" dirty="0">
              <a:latin typeface="Nunito Sans" panose="00000500000000000000" pitchFamily="2" charset="0"/>
            </a:endParaRP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18</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19.5</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20</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18.5</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4</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30782186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Pure milk was mixed with water because of which its purity reduces to 90%. What will be the ratio of milk to water in this mixture?</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1:1</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9:1</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1:9</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Can’t be determined</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5</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23990502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246495"/>
          </a:xfrm>
          <a:prstGeom prst="rect">
            <a:avLst/>
          </a:prstGeom>
          <a:noFill/>
        </p:spPr>
        <p:txBody>
          <a:bodyPr wrap="square" rtlCol="0">
            <a:spAutoFit/>
          </a:bodyPr>
          <a:lstStyle/>
          <a:p>
            <a:pPr algn="just"/>
            <a:r>
              <a:rPr lang="en-US" sz="2500" dirty="0">
                <a:latin typeface="Nunito Sans" panose="00000500000000000000" pitchFamily="2" charset="0"/>
              </a:rPr>
              <a:t>A trader has 63 kg of pulses, part of which he sells at 9 per cent profit and the rest at 23 per cent profit. He gains 17 per cent on the whole. What is the quantity sold at 23 per cent profit?</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36 kg</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30 kg</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25 kg</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22 kg</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6</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11294215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631216"/>
          </a:xfrm>
          <a:prstGeom prst="rect">
            <a:avLst/>
          </a:prstGeom>
          <a:noFill/>
        </p:spPr>
        <p:txBody>
          <a:bodyPr wrap="square" rtlCol="0">
            <a:spAutoFit/>
          </a:bodyPr>
          <a:lstStyle/>
          <a:p>
            <a:pPr algn="just"/>
            <a:r>
              <a:rPr lang="en-US" sz="2500" dirty="0">
                <a:latin typeface="Nunito Sans" panose="00000500000000000000" pitchFamily="2" charset="0"/>
              </a:rPr>
              <a:t>In two milkshakes, the ratio of chocolate sauce to milk is in the ratio 2:5 and 3:4. If 4 liters of the first milkshake and 6 liters of the second milkshake are mixed together to form a new milkshake, then what will be the ratio of chocolate sauce to milk in the new milkshake?</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11:22</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13:22</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 : 1</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16:5</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7</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17863894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631216"/>
          </a:xfrm>
          <a:prstGeom prst="rect">
            <a:avLst/>
          </a:prstGeom>
          <a:noFill/>
        </p:spPr>
        <p:txBody>
          <a:bodyPr wrap="square" rtlCol="0">
            <a:spAutoFit/>
          </a:bodyPr>
          <a:lstStyle/>
          <a:p>
            <a:pPr algn="just"/>
            <a:r>
              <a:rPr lang="en-US" sz="2500" dirty="0">
                <a:latin typeface="Nunito Sans" panose="00000500000000000000" pitchFamily="2" charset="0"/>
              </a:rPr>
              <a:t>In a cricket match, the total number of runs scored by </a:t>
            </a:r>
            <a:r>
              <a:rPr lang="en-US" sz="2500" dirty="0" err="1">
                <a:latin typeface="Nunito Sans" panose="00000500000000000000" pitchFamily="2" charset="0"/>
              </a:rPr>
              <a:t>Sachin</a:t>
            </a:r>
            <a:r>
              <a:rPr lang="en-US" sz="2500" dirty="0">
                <a:latin typeface="Nunito Sans" panose="00000500000000000000" pitchFamily="2" charset="0"/>
              </a:rPr>
              <a:t>, Vinod, and </a:t>
            </a:r>
            <a:r>
              <a:rPr lang="en-US" sz="2500" dirty="0" err="1">
                <a:latin typeface="Nunito Sans" panose="00000500000000000000" pitchFamily="2" charset="0"/>
              </a:rPr>
              <a:t>Sourav</a:t>
            </a:r>
            <a:r>
              <a:rPr lang="en-US" sz="2500" dirty="0">
                <a:latin typeface="Nunito Sans" panose="00000500000000000000" pitchFamily="2" charset="0"/>
              </a:rPr>
              <a:t> is 285. The ratio of the number of runs scored by </a:t>
            </a:r>
            <a:r>
              <a:rPr lang="en-US" sz="2500" dirty="0" err="1">
                <a:latin typeface="Nunito Sans" panose="00000500000000000000" pitchFamily="2" charset="0"/>
              </a:rPr>
              <a:t>Sachin</a:t>
            </a:r>
            <a:r>
              <a:rPr lang="en-US" sz="2500" dirty="0">
                <a:latin typeface="Nunito Sans" panose="00000500000000000000" pitchFamily="2" charset="0"/>
              </a:rPr>
              <a:t> and </a:t>
            </a:r>
            <a:r>
              <a:rPr lang="en-US" sz="2500" dirty="0" err="1">
                <a:latin typeface="Nunito Sans" panose="00000500000000000000" pitchFamily="2" charset="0"/>
              </a:rPr>
              <a:t>Sourav</a:t>
            </a:r>
            <a:r>
              <a:rPr lang="en-US" sz="2500" dirty="0">
                <a:latin typeface="Nunito Sans" panose="00000500000000000000" pitchFamily="2" charset="0"/>
              </a:rPr>
              <a:t> is 3 : 2 and that of the runs scored by </a:t>
            </a:r>
            <a:r>
              <a:rPr lang="en-US" sz="2500" dirty="0" err="1">
                <a:latin typeface="Nunito Sans" panose="00000500000000000000" pitchFamily="2" charset="0"/>
              </a:rPr>
              <a:t>Sourav</a:t>
            </a:r>
            <a:r>
              <a:rPr lang="en-US" sz="2500" dirty="0">
                <a:latin typeface="Nunito Sans" panose="00000500000000000000" pitchFamily="2" charset="0"/>
              </a:rPr>
              <a:t> and Vinod is also 3 : 2. The number of runs scored by </a:t>
            </a:r>
            <a:r>
              <a:rPr lang="en-US" sz="2500" dirty="0" err="1">
                <a:latin typeface="Nunito Sans" panose="00000500000000000000" pitchFamily="2" charset="0"/>
              </a:rPr>
              <a:t>Sachin</a:t>
            </a:r>
            <a:r>
              <a:rPr lang="en-US" sz="2500" dirty="0">
                <a:latin typeface="Nunito Sans" panose="00000500000000000000" pitchFamily="2" charset="0"/>
              </a:rPr>
              <a:t> in that match </a:t>
            </a:r>
            <a:r>
              <a:rPr lang="en-US" sz="2500" dirty="0" smtClean="0">
                <a:latin typeface="Nunito Sans" panose="00000500000000000000" pitchFamily="2" charset="0"/>
              </a:rPr>
              <a:t>is __________.</a:t>
            </a:r>
            <a:endParaRPr lang="en-US" sz="2500" dirty="0">
              <a:latin typeface="Nunito Sans" panose="00000500000000000000" pitchFamily="2" charset="0"/>
            </a:endParaRP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136</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145</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135</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180</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8</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6257891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246495"/>
          </a:xfrm>
          <a:prstGeom prst="rect">
            <a:avLst/>
          </a:prstGeom>
          <a:noFill/>
        </p:spPr>
        <p:txBody>
          <a:bodyPr wrap="square" rtlCol="0">
            <a:spAutoFit/>
          </a:bodyPr>
          <a:lstStyle/>
          <a:p>
            <a:pPr algn="just"/>
            <a:r>
              <a:rPr lang="en-US" sz="2500" dirty="0">
                <a:latin typeface="Nunito Sans" panose="00000500000000000000" pitchFamily="2" charset="0"/>
              </a:rPr>
              <a:t>Gold is 19 times as heavy as water and copper is 9 times as heavy as water. In what ratio should these be mixed to get an alloy 15 times as heavy as water?</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1:2</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3:2</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2:3</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5:6</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9</a:t>
            </a: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31630075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246495"/>
          </a:xfrm>
          <a:prstGeom prst="rect">
            <a:avLst/>
          </a:prstGeom>
          <a:noFill/>
        </p:spPr>
        <p:txBody>
          <a:bodyPr wrap="square" rtlCol="0">
            <a:spAutoFit/>
          </a:bodyPr>
          <a:lstStyle/>
          <a:p>
            <a:pPr algn="just"/>
            <a:r>
              <a:rPr lang="en-US" sz="2500" dirty="0">
                <a:latin typeface="Nunito Sans" panose="00000500000000000000" pitchFamily="2" charset="0"/>
              </a:rPr>
              <a:t>85 kg of a mixture contains grape juice and water in a ratio 27 : 7. How much more water is to be added to get a new mixture containing grape juice and water in the ratio 9:4?</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10</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8</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12.5 </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10</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92129649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How many </a:t>
            </a:r>
            <a:r>
              <a:rPr lang="en-US" sz="2500" dirty="0" err="1">
                <a:latin typeface="Nunito Sans" panose="00000500000000000000" pitchFamily="2" charset="0"/>
              </a:rPr>
              <a:t>litres</a:t>
            </a:r>
            <a:r>
              <a:rPr lang="en-US" sz="2500" dirty="0">
                <a:latin typeface="Nunito Sans" panose="00000500000000000000" pitchFamily="2" charset="0"/>
              </a:rPr>
              <a:t> of 40% alcohol solution should be added to 40 </a:t>
            </a:r>
            <a:r>
              <a:rPr lang="en-US" sz="2500" dirty="0" err="1">
                <a:latin typeface="Nunito Sans" panose="00000500000000000000" pitchFamily="2" charset="0"/>
              </a:rPr>
              <a:t>litres</a:t>
            </a:r>
            <a:r>
              <a:rPr lang="en-US" sz="2500" dirty="0">
                <a:latin typeface="Nunito Sans" panose="00000500000000000000" pitchFamily="2" charset="0"/>
              </a:rPr>
              <a:t> of a 30% alcohol solution to prepare a 50% solution?</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30</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80</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50</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70</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11</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125299549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246495"/>
          </a:xfrm>
          <a:prstGeom prst="rect">
            <a:avLst/>
          </a:prstGeom>
          <a:noFill/>
        </p:spPr>
        <p:txBody>
          <a:bodyPr wrap="square" rtlCol="0">
            <a:spAutoFit/>
          </a:bodyPr>
          <a:lstStyle/>
          <a:p>
            <a:pPr algn="just"/>
            <a:r>
              <a:rPr lang="en-US" sz="2500" dirty="0">
                <a:latin typeface="Nunito Sans" panose="00000500000000000000" pitchFamily="2" charset="0"/>
              </a:rPr>
              <a:t>2 bowls P and Q has Horlicks and water mixed in the ratio of 4:3 and 2:3, in what ratio must these combinations be combined to create a new combination containing half Horlicks and half water?</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3:5</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3:7</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7:5</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5:7</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12</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25788737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Here is where the title goes. Sometimes it could be two lines too"/>
          <p:cNvSpPr txBox="1"/>
          <p:nvPr/>
        </p:nvSpPr>
        <p:spPr>
          <a:xfrm>
            <a:off x="2228195" y="1789871"/>
            <a:ext cx="8458198" cy="7465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spAutoFit/>
          </a:bodyPr>
          <a:lstStyle>
            <a:lvl1pPr>
              <a:defRPr sz="9600">
                <a:solidFill>
                  <a:srgbClr val="000000"/>
                </a:solidFill>
              </a:defRPr>
            </a:lvl1pPr>
          </a:lstStyle>
          <a:p>
            <a:r>
              <a:rPr lang="en-US" sz="4500" b="1" dirty="0">
                <a:solidFill>
                  <a:schemeClr val="bg1"/>
                </a:solidFill>
                <a:latin typeface="Nunito Sans" panose="00000500000000000000" pitchFamily="2" charset="0"/>
              </a:rPr>
              <a:t>Topic/Course</a:t>
            </a:r>
            <a:endParaRPr sz="4500" b="1" dirty="0">
              <a:solidFill>
                <a:schemeClr val="bg1"/>
              </a:solidFill>
              <a:latin typeface="Nunito Sans" panose="00000500000000000000" pitchFamily="2" charset="0"/>
            </a:endParaRPr>
          </a:p>
        </p:txBody>
      </p:sp>
      <p:sp>
        <p:nvSpPr>
          <p:cNvPr id="12" name="Here is where the title goes. Sometimes it could be two lines too">
            <a:extLst>
              <a:ext uri="{FF2B5EF4-FFF2-40B4-BE49-F238E27FC236}">
                <a16:creationId xmlns:a16="http://schemas.microsoft.com/office/drawing/2014/main" xmlns="" id="{B5763151-1884-4565-B779-CF2D697C82C8}"/>
              </a:ext>
            </a:extLst>
          </p:cNvPr>
          <p:cNvSpPr txBox="1"/>
          <p:nvPr/>
        </p:nvSpPr>
        <p:spPr>
          <a:xfrm>
            <a:off x="2228196" y="2514600"/>
            <a:ext cx="6745013" cy="2849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spAutoFit/>
          </a:bodyPr>
          <a:lstStyle>
            <a:lvl1pPr>
              <a:defRPr sz="9600">
                <a:solidFill>
                  <a:srgbClr val="000000"/>
                </a:solidFill>
              </a:defRPr>
            </a:lvl1pPr>
          </a:lstStyle>
          <a:p>
            <a:r>
              <a:rPr lang="en-US" sz="1500" b="1" dirty="0">
                <a:solidFill>
                  <a:schemeClr val="bg1"/>
                </a:solidFill>
                <a:latin typeface="Nunito Sans" panose="00000500000000000000" pitchFamily="2" charset="0"/>
              </a:rPr>
              <a:t>Sub-Topic (Example: name of college)</a:t>
            </a:r>
            <a:endParaRPr sz="1500" b="1" dirty="0">
              <a:solidFill>
                <a:schemeClr val="bg1"/>
              </a:solidFill>
              <a:latin typeface="Nunito Sans" panose="00000500000000000000" pitchFamily="2" charset="0"/>
            </a:endParaRPr>
          </a:p>
        </p:txBody>
      </p:sp>
      <p:sp>
        <p:nvSpPr>
          <p:cNvPr id="13" name="TextBox 12">
            <a:extLst>
              <a:ext uri="{FF2B5EF4-FFF2-40B4-BE49-F238E27FC236}">
                <a16:creationId xmlns:a16="http://schemas.microsoft.com/office/drawing/2014/main" xmlns="" id="{FC4BA18A-B0F2-4D62-9B28-7B486D4C70CF}"/>
              </a:ext>
            </a:extLst>
          </p:cNvPr>
          <p:cNvSpPr txBox="1"/>
          <p:nvPr/>
        </p:nvSpPr>
        <p:spPr>
          <a:xfrm>
            <a:off x="1015554" y="1740939"/>
            <a:ext cx="10160892" cy="1015663"/>
          </a:xfrm>
          <a:prstGeom prst="rect">
            <a:avLst/>
          </a:prstGeom>
          <a:noFill/>
        </p:spPr>
        <p:txBody>
          <a:bodyPr wrap="square" rtlCol="0">
            <a:spAutoFit/>
          </a:bodyPr>
          <a:lstStyle/>
          <a:p>
            <a:r>
              <a:rPr lang="en-US" sz="6000" dirty="0" smtClean="0">
                <a:latin typeface="Nunito Sans SemiBold" panose="00000700000000000000" pitchFamily="2" charset="0"/>
              </a:rPr>
              <a:t>VIT</a:t>
            </a:r>
            <a:endParaRPr lang="en-US" sz="6000" dirty="0">
              <a:latin typeface="Nunito Sans SemiBold" panose="00000700000000000000" pitchFamily="2" charset="0"/>
            </a:endParaRPr>
          </a:p>
        </p:txBody>
      </p:sp>
      <p:sp>
        <p:nvSpPr>
          <p:cNvPr id="10" name="Rectangle 9">
            <a:extLst>
              <a:ext uri="{FF2B5EF4-FFF2-40B4-BE49-F238E27FC236}">
                <a16:creationId xmlns:a16="http://schemas.microsoft.com/office/drawing/2014/main" xmlns="" id="{82037F44-B579-465E-912D-7578628D7D24}"/>
              </a:ext>
            </a:extLst>
          </p:cNvPr>
          <p:cNvSpPr/>
          <p:nvPr/>
        </p:nvSpPr>
        <p:spPr>
          <a:xfrm>
            <a:off x="1110149" y="1640233"/>
            <a:ext cx="794852" cy="57773"/>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93392" cy="430628"/>
          </a:xfrm>
          <a:prstGeom prst="rect">
            <a:avLst/>
          </a:prstGeom>
        </p:spPr>
      </p:pic>
    </p:spTree>
    <p:extLst>
      <p:ext uri="{BB962C8B-B14F-4D97-AF65-F5344CB8AC3E}">
        <p14:creationId xmlns:p14="http://schemas.microsoft.com/office/powerpoint/2010/main" val="370754445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The rates of working of A and B are in the ratio 2 : 3. What is the ratio of the number of days taken by them to finish a job when working separately?</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3:2</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2:3</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4:5</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5:4</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13</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5825193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smtClean="0">
                <a:latin typeface="Nunito Sans" panose="00000500000000000000" pitchFamily="2" charset="0"/>
              </a:rPr>
              <a:t>In what ratio must a 67% solution of alcohol and water be mixed with pure alcohol to get a resultant solution containing 13% water?</a:t>
            </a:r>
            <a:endParaRPr lang="en-US" sz="2500" dirty="0">
              <a:latin typeface="Nunito Sans" panose="00000500000000000000" pitchFamily="2" charset="0"/>
            </a:endParaRP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1:1</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13:20</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1:3</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2:1</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14</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304359871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246495"/>
          </a:xfrm>
          <a:prstGeom prst="rect">
            <a:avLst/>
          </a:prstGeom>
          <a:noFill/>
        </p:spPr>
        <p:txBody>
          <a:bodyPr wrap="square" rtlCol="0">
            <a:spAutoFit/>
          </a:bodyPr>
          <a:lstStyle/>
          <a:p>
            <a:pPr algn="just"/>
            <a:r>
              <a:rPr lang="en-US" sz="2500" dirty="0">
                <a:latin typeface="Nunito Sans" panose="00000500000000000000" pitchFamily="2" charset="0"/>
              </a:rPr>
              <a:t>A solution of 72 </a:t>
            </a:r>
            <a:r>
              <a:rPr lang="en-US" sz="2500" dirty="0" err="1">
                <a:latin typeface="Nunito Sans" panose="00000500000000000000" pitchFamily="2" charset="0"/>
              </a:rPr>
              <a:t>litres</a:t>
            </a:r>
            <a:r>
              <a:rPr lang="en-US" sz="2500" dirty="0">
                <a:latin typeface="Nunito Sans" panose="00000500000000000000" pitchFamily="2" charset="0"/>
              </a:rPr>
              <a:t> contains milk and water in the ratio 8 : X. If 24 </a:t>
            </a:r>
            <a:r>
              <a:rPr lang="en-US" sz="2500" dirty="0" err="1">
                <a:latin typeface="Nunito Sans" panose="00000500000000000000" pitchFamily="2" charset="0"/>
              </a:rPr>
              <a:t>litres</a:t>
            </a:r>
            <a:r>
              <a:rPr lang="en-US" sz="2500" dirty="0">
                <a:latin typeface="Nunito Sans" panose="00000500000000000000" pitchFamily="2" charset="0"/>
              </a:rPr>
              <a:t> of water is added to the solution, the ratio becomes 1 : 1. Find the value of X.</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smtClean="0">
                <a:latin typeface="Nunito Sans" panose="00000500000000000000" pitchFamily="2" charset="0"/>
              </a:rPr>
              <a:t>2</a:t>
            </a:r>
            <a:endParaRPr lang="en-US" sz="2500" dirty="0">
              <a:latin typeface="Nunito Sans" panose="00000500000000000000" pitchFamily="2" charset="0"/>
            </a:endParaRP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smtClean="0">
                <a:latin typeface="Nunito Sans" panose="00000500000000000000" pitchFamily="2" charset="0"/>
              </a:rPr>
              <a:t>1</a:t>
            </a:r>
            <a:endParaRPr lang="en-US" sz="2500" dirty="0">
              <a:latin typeface="Nunito Sans" panose="00000500000000000000" pitchFamily="2" charset="0"/>
            </a:endParaRP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smtClean="0">
                <a:latin typeface="Nunito Sans" panose="00000500000000000000" pitchFamily="2" charset="0"/>
              </a:rPr>
              <a:t>3</a:t>
            </a:r>
            <a:endParaRPr lang="en-US" sz="2500" dirty="0">
              <a:latin typeface="Nunito Sans" panose="00000500000000000000" pitchFamily="2" charset="0"/>
            </a:endParaRP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smtClean="0">
                <a:latin typeface="Nunito Sans" panose="00000500000000000000" pitchFamily="2" charset="0"/>
              </a:rPr>
              <a:t>4</a:t>
            </a:r>
            <a:endParaRPr lang="en-US" sz="2500" dirty="0">
              <a:latin typeface="Nunito Sans" panose="00000500000000000000" pitchFamily="2" charset="0"/>
            </a:endParaRP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15</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22238234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246495"/>
          </a:xfrm>
          <a:prstGeom prst="rect">
            <a:avLst/>
          </a:prstGeom>
          <a:noFill/>
        </p:spPr>
        <p:txBody>
          <a:bodyPr wrap="square" rtlCol="0">
            <a:spAutoFit/>
          </a:bodyPr>
          <a:lstStyle/>
          <a:p>
            <a:pPr algn="just"/>
            <a:r>
              <a:rPr lang="en-US" sz="2500" dirty="0">
                <a:latin typeface="Nunito Sans" panose="00000500000000000000" pitchFamily="2" charset="0"/>
              </a:rPr>
              <a:t>Teas worth </a:t>
            </a:r>
            <a:r>
              <a:rPr lang="en-US" sz="2500" dirty="0" err="1">
                <a:latin typeface="Nunito Sans" panose="00000500000000000000" pitchFamily="2" charset="0"/>
              </a:rPr>
              <a:t>Rs</a:t>
            </a:r>
            <a:r>
              <a:rPr lang="en-US" sz="2500" dirty="0">
                <a:latin typeface="Nunito Sans" panose="00000500000000000000" pitchFamily="2" charset="0"/>
              </a:rPr>
              <a:t>. 100 per kg and </a:t>
            </a:r>
            <a:r>
              <a:rPr lang="en-US" sz="2500" dirty="0" err="1">
                <a:latin typeface="Nunito Sans" panose="00000500000000000000" pitchFamily="2" charset="0"/>
              </a:rPr>
              <a:t>Rs</a:t>
            </a:r>
            <a:r>
              <a:rPr lang="en-US" sz="2500" dirty="0">
                <a:latin typeface="Nunito Sans" panose="00000500000000000000" pitchFamily="2" charset="0"/>
              </a:rPr>
              <a:t>. 120 per kg are mixed with a third variety in the ratio of 1 : 1 : 2. If the mixture is worth </a:t>
            </a:r>
            <a:r>
              <a:rPr lang="en-US" sz="2500" dirty="0" err="1">
                <a:latin typeface="Nunito Sans" panose="00000500000000000000" pitchFamily="2" charset="0"/>
              </a:rPr>
              <a:t>Rs</a:t>
            </a:r>
            <a:r>
              <a:rPr lang="en-US" sz="2500" dirty="0">
                <a:latin typeface="Nunito Sans" panose="00000500000000000000" pitchFamily="2" charset="0"/>
              </a:rPr>
              <a:t>. 133 per kg, then find the price of the third variety per kg.</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err="1">
                <a:latin typeface="Nunito Sans" panose="00000500000000000000" pitchFamily="2" charset="0"/>
              </a:rPr>
              <a:t>Rs</a:t>
            </a:r>
            <a:r>
              <a:rPr lang="en-US" sz="2500" dirty="0">
                <a:latin typeface="Nunito Sans" panose="00000500000000000000" pitchFamily="2" charset="0"/>
              </a:rPr>
              <a:t>. 156</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err="1">
                <a:latin typeface="Nunito Sans" panose="00000500000000000000" pitchFamily="2" charset="0"/>
              </a:rPr>
              <a:t>Rs</a:t>
            </a:r>
            <a:r>
              <a:rPr lang="en-US" sz="2500" dirty="0">
                <a:latin typeface="Nunito Sans" panose="00000500000000000000" pitchFamily="2" charset="0"/>
              </a:rPr>
              <a:t>. 154</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Rs.150</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Rs.152</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16</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27670153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err="1">
                <a:latin typeface="Nunito Sans" panose="00000500000000000000" pitchFamily="2" charset="0"/>
              </a:rPr>
              <a:t>Sharda</a:t>
            </a:r>
            <a:r>
              <a:rPr lang="en-US" sz="2500" dirty="0">
                <a:latin typeface="Nunito Sans" panose="00000500000000000000" pitchFamily="2" charset="0"/>
              </a:rPr>
              <a:t> Rani travelled 100 km in 10 h. She travelled first on a bicycle at 20 km/h and then on foot at 5 km/h. Find the distance she travelled </a:t>
            </a:r>
            <a:r>
              <a:rPr lang="en-US" sz="2500" dirty="0" smtClean="0">
                <a:latin typeface="Nunito Sans" panose="00000500000000000000" pitchFamily="2" charset="0"/>
              </a:rPr>
              <a:t>on foot.</a:t>
            </a:r>
            <a:endParaRPr lang="en-US" sz="2500" dirty="0">
              <a:latin typeface="Nunito Sans" panose="00000500000000000000" pitchFamily="2" charset="0"/>
            </a:endParaRP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69414"/>
          </a:xfrm>
          <a:prstGeom prst="rect">
            <a:avLst/>
          </a:prstGeom>
          <a:noFill/>
        </p:spPr>
        <p:txBody>
          <a:bodyPr wrap="square" lIns="91440" tIns="45720" rIns="91440" bIns="45720">
            <a:spAutoFit/>
          </a:bodyPr>
          <a:lstStyle/>
          <a:p>
            <a:pPr>
              <a:lnSpc>
                <a:spcPct val="150000"/>
              </a:lnSpc>
            </a:pPr>
            <a:r>
              <a:rPr lang="en-US" sz="2500" dirty="0" smtClean="0">
                <a:latin typeface="Nunito Sans" panose="00000500000000000000" pitchFamily="2" charset="0"/>
              </a:rPr>
              <a:t>33</a:t>
            </a:r>
            <a:r>
              <a:rPr lang="en-US" sz="2500" dirty="0" smtClean="0">
                <a:latin typeface="Nunito Sans" panose="00000500000000000000" pitchFamily="2" charset="0"/>
              </a:rPr>
              <a:t>.33 </a:t>
            </a:r>
            <a:r>
              <a:rPr lang="en-US" sz="2500" dirty="0">
                <a:latin typeface="Nunito Sans" panose="00000500000000000000" pitchFamily="2" charset="0"/>
              </a:rPr>
              <a:t>km</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65.56 km</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68.86 km</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67.76 km</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17</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11470371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631216"/>
          </a:xfrm>
          <a:prstGeom prst="rect">
            <a:avLst/>
          </a:prstGeom>
          <a:noFill/>
        </p:spPr>
        <p:txBody>
          <a:bodyPr wrap="square" rtlCol="0">
            <a:spAutoFit/>
          </a:bodyPr>
          <a:lstStyle/>
          <a:p>
            <a:pPr algn="just"/>
            <a:r>
              <a:rPr lang="en-US" sz="2500" dirty="0">
                <a:latin typeface="Nunito Sans" panose="00000500000000000000" pitchFamily="2" charset="0"/>
              </a:rPr>
              <a:t>Vessel A contains milk and water in the ratio 7 : 8. Vessel B contains milk and water in the ratio 8 : 1. In what proportion should quantities be taken from A and B to form a mixture in which milk and water are in the ratio 8 : 7?</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16 : 3</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 : 16</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9 : 7</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7 : 9</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18</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409254112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246495"/>
          </a:xfrm>
          <a:prstGeom prst="rect">
            <a:avLst/>
          </a:prstGeom>
          <a:noFill/>
        </p:spPr>
        <p:txBody>
          <a:bodyPr wrap="square" rtlCol="0">
            <a:spAutoFit/>
          </a:bodyPr>
          <a:lstStyle/>
          <a:p>
            <a:pPr algn="just"/>
            <a:r>
              <a:rPr lang="en-US" sz="2500" dirty="0">
                <a:latin typeface="Nunito Sans" panose="00000500000000000000" pitchFamily="2" charset="0"/>
              </a:rPr>
              <a:t>A container has a capacity of 10 </a:t>
            </a:r>
            <a:r>
              <a:rPr lang="en-US" sz="2500" dirty="0" err="1">
                <a:latin typeface="Nunito Sans" panose="00000500000000000000" pitchFamily="2" charset="0"/>
              </a:rPr>
              <a:t>litres</a:t>
            </a:r>
            <a:r>
              <a:rPr lang="en-US" sz="2500" dirty="0">
                <a:latin typeface="Nunito Sans" panose="00000500000000000000" pitchFamily="2" charset="0"/>
              </a:rPr>
              <a:t> and is full of ethanol. Two </a:t>
            </a:r>
            <a:r>
              <a:rPr lang="en-US" sz="2500" dirty="0" err="1">
                <a:latin typeface="Nunito Sans" panose="00000500000000000000" pitchFamily="2" charset="0"/>
              </a:rPr>
              <a:t>litres</a:t>
            </a:r>
            <a:r>
              <a:rPr lang="en-US" sz="2500" dirty="0">
                <a:latin typeface="Nunito Sans" panose="00000500000000000000" pitchFamily="2" charset="0"/>
              </a:rPr>
              <a:t> of ethanol is removed and the container is then refilled to the brim with water. This process is repeated twice. Find the amount of ethanol in the container.</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4 </a:t>
            </a:r>
            <a:r>
              <a:rPr lang="en-US" sz="2500" dirty="0" err="1">
                <a:latin typeface="Nunito Sans" panose="00000500000000000000" pitchFamily="2" charset="0"/>
              </a:rPr>
              <a:t>litres</a:t>
            </a:r>
            <a:endParaRPr lang="en-US" sz="2500" dirty="0">
              <a:latin typeface="Nunito Sans" panose="00000500000000000000" pitchFamily="2" charset="0"/>
            </a:endParaRP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6.2 </a:t>
            </a:r>
            <a:r>
              <a:rPr lang="en-US" sz="2500" dirty="0" err="1">
                <a:latin typeface="Nunito Sans" panose="00000500000000000000" pitchFamily="2" charset="0"/>
              </a:rPr>
              <a:t>litres</a:t>
            </a:r>
            <a:endParaRPr lang="en-US" sz="2500" dirty="0">
              <a:latin typeface="Nunito Sans" panose="00000500000000000000" pitchFamily="2" charset="0"/>
            </a:endParaRP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6.6 </a:t>
            </a:r>
            <a:r>
              <a:rPr lang="en-US" sz="2500" dirty="0" err="1">
                <a:latin typeface="Nunito Sans" panose="00000500000000000000" pitchFamily="2" charset="0"/>
              </a:rPr>
              <a:t>litres</a:t>
            </a:r>
            <a:endParaRPr lang="en-US" sz="2500" dirty="0">
              <a:latin typeface="Nunito Sans" panose="00000500000000000000" pitchFamily="2" charset="0"/>
            </a:endParaRP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69414"/>
          </a:xfrm>
          <a:prstGeom prst="rect">
            <a:avLst/>
          </a:prstGeom>
          <a:noFill/>
        </p:spPr>
        <p:txBody>
          <a:bodyPr wrap="square" lIns="91440" tIns="45720" rIns="91440" bIns="45720">
            <a:spAutoFit/>
          </a:bodyPr>
          <a:lstStyle/>
          <a:p>
            <a:pPr>
              <a:lnSpc>
                <a:spcPct val="150000"/>
              </a:lnSpc>
            </a:pPr>
            <a:r>
              <a:rPr lang="en-US" sz="2500" dirty="0" smtClean="0">
                <a:latin typeface="Nunito Sans" panose="00000500000000000000" pitchFamily="2" charset="0"/>
              </a:rPr>
              <a:t>5.12 </a:t>
            </a:r>
            <a:r>
              <a:rPr lang="en-US" sz="2500" dirty="0" err="1">
                <a:latin typeface="Nunito Sans" panose="00000500000000000000" pitchFamily="2" charset="0"/>
              </a:rPr>
              <a:t>litres</a:t>
            </a:r>
            <a:endParaRPr lang="en-US" sz="2500" dirty="0">
              <a:latin typeface="Nunito Sans" panose="00000500000000000000" pitchFamily="2" charset="0"/>
            </a:endParaRP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19</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24706078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246495"/>
          </a:xfrm>
          <a:prstGeom prst="rect">
            <a:avLst/>
          </a:prstGeom>
          <a:noFill/>
        </p:spPr>
        <p:txBody>
          <a:bodyPr wrap="square" rtlCol="0">
            <a:spAutoFit/>
          </a:bodyPr>
          <a:lstStyle/>
          <a:p>
            <a:pPr algn="just"/>
            <a:r>
              <a:rPr lang="en-US" sz="2500" dirty="0">
                <a:latin typeface="Nunito Sans" panose="00000500000000000000" pitchFamily="2" charset="0"/>
              </a:rPr>
              <a:t>In what ratio must a person mix three kinds of coffee costing </a:t>
            </a:r>
            <a:r>
              <a:rPr lang="en-US" sz="2500" dirty="0" err="1">
                <a:latin typeface="Nunito Sans" panose="00000500000000000000" pitchFamily="2" charset="0"/>
              </a:rPr>
              <a:t>Rs</a:t>
            </a:r>
            <a:r>
              <a:rPr lang="en-US" sz="2500" dirty="0">
                <a:latin typeface="Nunito Sans" panose="00000500000000000000" pitchFamily="2" charset="0"/>
              </a:rPr>
              <a:t>. 100/kg, </a:t>
            </a:r>
            <a:r>
              <a:rPr lang="en-US" sz="2500" dirty="0" err="1">
                <a:latin typeface="Nunito Sans" panose="00000500000000000000" pitchFamily="2" charset="0"/>
              </a:rPr>
              <a:t>Rs</a:t>
            </a:r>
            <a:r>
              <a:rPr lang="en-US" sz="2500" dirty="0">
                <a:latin typeface="Nunito Sans" panose="00000500000000000000" pitchFamily="2" charset="0"/>
              </a:rPr>
              <a:t>. 125/kg and </a:t>
            </a:r>
            <a:r>
              <a:rPr lang="en-US" sz="2500" dirty="0" err="1">
                <a:latin typeface="Nunito Sans" panose="00000500000000000000" pitchFamily="2" charset="0"/>
              </a:rPr>
              <a:t>Rs</a:t>
            </a:r>
            <a:r>
              <a:rPr lang="en-US" sz="2500" dirty="0">
                <a:latin typeface="Nunito Sans" panose="00000500000000000000" pitchFamily="2" charset="0"/>
              </a:rPr>
              <a:t>. 175/kg so that the resultant mixture when sold at </a:t>
            </a:r>
            <a:r>
              <a:rPr lang="en-US" sz="2500" dirty="0" err="1">
                <a:latin typeface="Nunito Sans" panose="00000500000000000000" pitchFamily="2" charset="0"/>
              </a:rPr>
              <a:t>Rs</a:t>
            </a:r>
            <a:r>
              <a:rPr lang="en-US" sz="2500" dirty="0">
                <a:latin typeface="Nunito Sans" panose="00000500000000000000" pitchFamily="2" charset="0"/>
              </a:rPr>
              <a:t>. 174/kg yields a profit of 20%?</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 : 3 : 4</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 : 3 : 5</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 : 7 : 8</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 : 2 : 3</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20</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99255368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xmlns="" id="{D71EE1CC-5860-4236-A6FD-56296450190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rot="355158">
            <a:off x="-214550" y="3101269"/>
            <a:ext cx="4219796" cy="3942674"/>
          </a:xfrm>
          <a:custGeom>
            <a:avLst/>
            <a:gdLst>
              <a:gd name="connsiteX0" fmla="*/ 0 w 4219796"/>
              <a:gd name="connsiteY0" fmla="*/ 0 h 3942674"/>
              <a:gd name="connsiteX1" fmla="*/ 4219796 w 4219796"/>
              <a:gd name="connsiteY1" fmla="*/ 0 h 3942674"/>
              <a:gd name="connsiteX2" fmla="*/ 4219796 w 4219796"/>
              <a:gd name="connsiteY2" fmla="*/ 3547546 h 3942674"/>
              <a:gd name="connsiteX3" fmla="*/ 408778 w 4219796"/>
              <a:gd name="connsiteY3" fmla="*/ 3942674 h 3942674"/>
            </a:gdLst>
            <a:ahLst/>
            <a:cxnLst>
              <a:cxn ang="0">
                <a:pos x="connsiteX0" y="connsiteY0"/>
              </a:cxn>
              <a:cxn ang="0">
                <a:pos x="connsiteX1" y="connsiteY1"/>
              </a:cxn>
              <a:cxn ang="0">
                <a:pos x="connsiteX2" y="connsiteY2"/>
              </a:cxn>
              <a:cxn ang="0">
                <a:pos x="connsiteX3" y="connsiteY3"/>
              </a:cxn>
            </a:cxnLst>
            <a:rect l="l" t="t" r="r" b="b"/>
            <a:pathLst>
              <a:path w="4219796" h="3942674">
                <a:moveTo>
                  <a:pt x="0" y="0"/>
                </a:moveTo>
                <a:lnTo>
                  <a:pt x="4219796" y="0"/>
                </a:lnTo>
                <a:lnTo>
                  <a:pt x="4219796" y="3547546"/>
                </a:lnTo>
                <a:lnTo>
                  <a:pt x="408778" y="3942674"/>
                </a:lnTo>
                <a:close/>
              </a:path>
            </a:pathLst>
          </a:custGeom>
        </p:spPr>
      </p:pic>
      <p:sp>
        <p:nvSpPr>
          <p:cNvPr id="6" name="Rectangle 5">
            <a:extLst>
              <a:ext uri="{FF2B5EF4-FFF2-40B4-BE49-F238E27FC236}">
                <a16:creationId xmlns:a16="http://schemas.microsoft.com/office/drawing/2014/main" xmlns="" id="{BA29A662-E105-4DCD-B841-5AE7DE607E52}"/>
              </a:ext>
            </a:extLst>
          </p:cNvPr>
          <p:cNvSpPr/>
          <p:nvPr/>
        </p:nvSpPr>
        <p:spPr>
          <a:xfrm>
            <a:off x="0" y="2438400"/>
            <a:ext cx="12192000" cy="1323439"/>
          </a:xfrm>
          <a:prstGeom prst="rect">
            <a:avLst/>
          </a:prstGeom>
        </p:spPr>
        <p:txBody>
          <a:bodyPr wrap="square">
            <a:spAutoFit/>
          </a:bodyPr>
          <a:lstStyle/>
          <a:p>
            <a:pPr algn="ctr"/>
            <a:r>
              <a:rPr lang="en-US" sz="8000" b="1" dirty="0">
                <a:solidFill>
                  <a:srgbClr val="F05136"/>
                </a:solidFill>
                <a:latin typeface="Nunito Sans" panose="00000500000000000000" pitchFamily="2" charset="0"/>
              </a:rPr>
              <a:t>THANK YOU</a:t>
            </a:r>
            <a:endParaRPr lang="en-US" sz="8000" b="1" dirty="0">
              <a:solidFill>
                <a:srgbClr val="F05136"/>
              </a:solidFill>
            </a:endParaRP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74352" y="6099048"/>
            <a:ext cx="1993392" cy="430628"/>
          </a:xfrm>
          <a:prstGeom prst="rect">
            <a:avLst/>
          </a:prstGeom>
        </p:spPr>
      </p:pic>
    </p:spTree>
    <p:extLst>
      <p:ext uri="{BB962C8B-B14F-4D97-AF65-F5344CB8AC3E}">
        <p14:creationId xmlns:p14="http://schemas.microsoft.com/office/powerpoint/2010/main" val="31241366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05136"/>
        </a:solidFill>
        <a:effectLst/>
      </p:bgPr>
    </p:bg>
    <p:spTree>
      <p:nvGrpSpPr>
        <p:cNvPr id="1" name=""/>
        <p:cNvGrpSpPr/>
        <p:nvPr/>
      </p:nvGrpSpPr>
      <p:grpSpPr>
        <a:xfrm>
          <a:off x="0" y="0"/>
          <a:ext cx="0" cy="0"/>
          <a:chOff x="0" y="0"/>
          <a:chExt cx="0" cy="0"/>
        </a:xfrm>
      </p:grpSpPr>
      <p:sp>
        <p:nvSpPr>
          <p:cNvPr id="4" name="Here is where the title goes. Sometimes it could be two lines too">
            <a:extLst>
              <a:ext uri="{FF2B5EF4-FFF2-40B4-BE49-F238E27FC236}">
                <a16:creationId xmlns:a16="http://schemas.microsoft.com/office/drawing/2014/main" xmlns="" id="{456C9966-3D51-4F1F-BF70-A36692846596}"/>
              </a:ext>
            </a:extLst>
          </p:cNvPr>
          <p:cNvSpPr txBox="1"/>
          <p:nvPr/>
        </p:nvSpPr>
        <p:spPr>
          <a:xfrm>
            <a:off x="0" y="2743200"/>
            <a:ext cx="12192000" cy="8850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spAutoFit/>
          </a:bodyPr>
          <a:lstStyle>
            <a:lvl1pPr>
              <a:defRPr sz="9600">
                <a:solidFill>
                  <a:srgbClr val="000000"/>
                </a:solidFill>
              </a:defRPr>
            </a:lvl1pPr>
          </a:lstStyle>
          <a:p>
            <a:pPr algn="ctr"/>
            <a:r>
              <a:rPr lang="en-US" sz="5400" b="1" dirty="0">
                <a:solidFill>
                  <a:schemeClr val="bg1"/>
                </a:solidFill>
                <a:latin typeface="Nunito Sans" panose="00000500000000000000" pitchFamily="2" charset="0"/>
              </a:rPr>
              <a:t>MIXTURES AND </a:t>
            </a:r>
            <a:r>
              <a:rPr lang="en-US" sz="5400" b="1" dirty="0" smtClean="0">
                <a:solidFill>
                  <a:schemeClr val="bg1"/>
                </a:solidFill>
                <a:latin typeface="Nunito Sans" panose="00000500000000000000" pitchFamily="2" charset="0"/>
              </a:rPr>
              <a:t>ALLIGATIONS</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40655814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2785378"/>
          </a:xfrm>
          <a:prstGeom prst="rect">
            <a:avLst/>
          </a:prstGeom>
          <a:noFill/>
        </p:spPr>
        <p:txBody>
          <a:bodyPr wrap="square" rtlCol="0">
            <a:spAutoFit/>
          </a:bodyPr>
          <a:lstStyle/>
          <a:p>
            <a:pPr algn="just"/>
            <a:r>
              <a:rPr lang="en-US" sz="2500" b="1" dirty="0">
                <a:latin typeface="Nunito Sans" panose="00000500000000000000" pitchFamily="2" charset="0"/>
              </a:rPr>
              <a:t>Rule of </a:t>
            </a:r>
            <a:r>
              <a:rPr lang="en-US" sz="2500" b="1" dirty="0" err="1" smtClean="0">
                <a:latin typeface="Nunito Sans" panose="00000500000000000000" pitchFamily="2" charset="0"/>
              </a:rPr>
              <a:t>Alligation</a:t>
            </a:r>
            <a:r>
              <a:rPr lang="en-US" sz="2500" b="1" dirty="0" smtClean="0">
                <a:latin typeface="Nunito Sans" panose="00000500000000000000" pitchFamily="2" charset="0"/>
              </a:rPr>
              <a:t>:</a:t>
            </a:r>
            <a:endParaRPr lang="en-US" sz="2500" b="1" dirty="0">
              <a:latin typeface="Nunito Sans" panose="00000500000000000000" pitchFamily="2" charset="0"/>
            </a:endParaRPr>
          </a:p>
          <a:p>
            <a:pPr algn="just"/>
            <a:endParaRPr lang="en-US" sz="2500" dirty="0" smtClean="0">
              <a:latin typeface="Nunito Sans" panose="00000500000000000000" pitchFamily="2" charset="0"/>
            </a:endParaRPr>
          </a:p>
          <a:p>
            <a:pPr algn="just"/>
            <a:r>
              <a:rPr lang="en-US" sz="2500" b="1" dirty="0" err="1" smtClean="0">
                <a:latin typeface="Nunito Sans" panose="00000500000000000000" pitchFamily="2" charset="0"/>
              </a:rPr>
              <a:t>Alligation</a:t>
            </a:r>
            <a:r>
              <a:rPr lang="en-US" sz="2500" dirty="0" smtClean="0">
                <a:latin typeface="Nunito Sans" panose="00000500000000000000" pitchFamily="2" charset="0"/>
              </a:rPr>
              <a:t> </a:t>
            </a:r>
            <a:r>
              <a:rPr lang="en-US" sz="2500" dirty="0">
                <a:latin typeface="Nunito Sans" panose="00000500000000000000" pitchFamily="2" charset="0"/>
              </a:rPr>
              <a:t>is a rule that enables us to find the ratio in which </a:t>
            </a:r>
            <a:r>
              <a:rPr lang="en-US" sz="2500" b="1" dirty="0">
                <a:latin typeface="Nunito Sans" panose="00000500000000000000" pitchFamily="2" charset="0"/>
              </a:rPr>
              <a:t>two or more ingredients</a:t>
            </a:r>
            <a:r>
              <a:rPr lang="en-US" sz="2500" dirty="0">
                <a:latin typeface="Nunito Sans" panose="00000500000000000000" pitchFamily="2" charset="0"/>
              </a:rPr>
              <a:t> at the given price must be mixed </a:t>
            </a:r>
            <a:r>
              <a:rPr lang="en-US" sz="2500" b="1" dirty="0">
                <a:latin typeface="Nunito Sans" panose="00000500000000000000" pitchFamily="2" charset="0"/>
              </a:rPr>
              <a:t>to produce a mixture </a:t>
            </a:r>
            <a:r>
              <a:rPr lang="en-US" sz="2500" dirty="0">
                <a:latin typeface="Nunito Sans" panose="00000500000000000000" pitchFamily="2" charset="0"/>
              </a:rPr>
              <a:t>of desired price. </a:t>
            </a:r>
            <a:endParaRPr lang="en-US" sz="2500" dirty="0" smtClean="0">
              <a:latin typeface="Nunito Sans" panose="00000500000000000000" pitchFamily="2" charset="0"/>
            </a:endParaRPr>
          </a:p>
          <a:p>
            <a:pPr algn="just"/>
            <a:endParaRPr lang="en-US" sz="2500" dirty="0">
              <a:latin typeface="Nunito Sans" panose="00000500000000000000" pitchFamily="2" charset="0"/>
            </a:endParaRPr>
          </a:p>
          <a:p>
            <a:pPr algn="just"/>
            <a:r>
              <a:rPr lang="en-US" sz="2500" dirty="0">
                <a:latin typeface="Nunito Sans" panose="00000500000000000000" pitchFamily="2" charset="0"/>
              </a:rPr>
              <a:t>There are two types of methods used in </a:t>
            </a:r>
            <a:r>
              <a:rPr lang="en-US" sz="2500" dirty="0" err="1">
                <a:latin typeface="Nunito Sans" panose="00000500000000000000" pitchFamily="2" charset="0"/>
              </a:rPr>
              <a:t>alligation</a:t>
            </a:r>
            <a:r>
              <a:rPr lang="en-US" sz="2500" dirty="0">
                <a:latin typeface="Nunito Sans" panose="00000500000000000000" pitchFamily="2" charset="0"/>
              </a:rPr>
              <a:t>.</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584775"/>
          </a:xfrm>
          <a:prstGeom prst="rect">
            <a:avLst/>
          </a:prstGeom>
          <a:noFill/>
        </p:spPr>
        <p:txBody>
          <a:bodyPr wrap="square" rtlCol="0">
            <a:spAutoFit/>
          </a:bodyPr>
          <a:lstStyle/>
          <a:p>
            <a:pPr algn="r"/>
            <a:r>
              <a:rPr lang="en-US" sz="3200" b="1" dirty="0">
                <a:solidFill>
                  <a:schemeClr val="bg1"/>
                </a:solidFill>
                <a:latin typeface="Nunito Sans" panose="00000500000000000000" pitchFamily="2" charset="0"/>
              </a:rPr>
              <a:t>MIXTURES AND </a:t>
            </a:r>
            <a:r>
              <a:rPr lang="en-US" sz="3200" b="1" dirty="0" smtClean="0">
                <a:solidFill>
                  <a:schemeClr val="bg1"/>
                </a:solidFill>
                <a:latin typeface="Nunito Sans" panose="00000500000000000000" pitchFamily="2" charset="0"/>
              </a:rPr>
              <a:t>ALLIGATIONS</a:t>
            </a:r>
            <a:endParaRPr lang="en-US" sz="32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22215097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482721" cy="5478423"/>
          </a:xfrm>
          <a:prstGeom prst="rect">
            <a:avLst/>
          </a:prstGeom>
          <a:noFill/>
        </p:spPr>
        <p:txBody>
          <a:bodyPr wrap="square" rtlCol="0">
            <a:spAutoFit/>
          </a:bodyPr>
          <a:lstStyle/>
          <a:p>
            <a:pPr algn="just"/>
            <a:r>
              <a:rPr lang="en-US" sz="2500" b="1" dirty="0" err="1">
                <a:latin typeface="Nunito Sans" panose="00000500000000000000" pitchFamily="2" charset="0"/>
              </a:rPr>
              <a:t>Alligation</a:t>
            </a:r>
            <a:r>
              <a:rPr lang="en-US" sz="2500" b="1" dirty="0">
                <a:latin typeface="Nunito Sans" panose="00000500000000000000" pitchFamily="2" charset="0"/>
              </a:rPr>
              <a:t> Method 1:</a:t>
            </a:r>
          </a:p>
          <a:p>
            <a:pPr algn="just"/>
            <a:endParaRPr lang="en-US" sz="2500" dirty="0" smtClean="0">
              <a:latin typeface="Nunito Sans" panose="00000500000000000000" pitchFamily="2" charset="0"/>
            </a:endParaRPr>
          </a:p>
          <a:p>
            <a:pPr algn="just"/>
            <a:r>
              <a:rPr lang="en-US" sz="2500" dirty="0" smtClean="0">
                <a:latin typeface="Nunito Sans" panose="00000500000000000000" pitchFamily="2" charset="0"/>
              </a:rPr>
              <a:t>It </a:t>
            </a:r>
            <a:r>
              <a:rPr lang="en-US" sz="2500" dirty="0">
                <a:latin typeface="Nunito Sans" panose="00000500000000000000" pitchFamily="2" charset="0"/>
              </a:rPr>
              <a:t>is a modified form of finding the weighted average. If 2 ingredients are mixed in a ratio and the cost price of the unit quantity of the mixture, called the Mean Price is given then</a:t>
            </a:r>
            <a:r>
              <a:rPr lang="en-US" sz="2500" dirty="0" smtClean="0">
                <a:latin typeface="Nunito Sans" panose="00000500000000000000" pitchFamily="2" charset="0"/>
              </a:rPr>
              <a:t>,</a:t>
            </a:r>
          </a:p>
          <a:p>
            <a:pPr algn="just"/>
            <a:endParaRPr lang="en-US" sz="2500" dirty="0">
              <a:latin typeface="Nunito Sans" panose="00000500000000000000" pitchFamily="2" charset="0"/>
            </a:endParaRPr>
          </a:p>
          <a:p>
            <a:pPr algn="just"/>
            <a:endParaRPr lang="en-US" sz="2500" dirty="0" smtClean="0">
              <a:latin typeface="Nunito Sans" panose="00000500000000000000" pitchFamily="2" charset="0"/>
            </a:endParaRPr>
          </a:p>
          <a:p>
            <a:pPr algn="just"/>
            <a:endParaRPr lang="en-US" sz="2500" dirty="0">
              <a:latin typeface="Nunito Sans" panose="00000500000000000000" pitchFamily="2" charset="0"/>
            </a:endParaRPr>
          </a:p>
          <a:p>
            <a:pPr algn="just"/>
            <a:endParaRPr lang="en-US" sz="2500" dirty="0" smtClean="0">
              <a:latin typeface="Nunito Sans" panose="00000500000000000000" pitchFamily="2" charset="0"/>
            </a:endParaRPr>
          </a:p>
          <a:p>
            <a:pPr algn="just"/>
            <a:endParaRPr lang="en-US" sz="2500" dirty="0">
              <a:latin typeface="Nunito Sans" panose="00000500000000000000" pitchFamily="2" charset="0"/>
            </a:endParaRPr>
          </a:p>
          <a:p>
            <a:pPr algn="just"/>
            <a:r>
              <a:rPr lang="en-US" sz="2500" dirty="0" smtClean="0">
                <a:latin typeface="Nunito Sans" panose="00000500000000000000" pitchFamily="2" charset="0"/>
              </a:rPr>
              <a:t>The </a:t>
            </a:r>
            <a:r>
              <a:rPr lang="en-US" sz="2500" dirty="0">
                <a:latin typeface="Nunito Sans" panose="00000500000000000000" pitchFamily="2" charset="0"/>
              </a:rPr>
              <a:t>above formula can be represented with the help of diagram which is easier to understand</a:t>
            </a:r>
            <a:r>
              <a:rPr lang="en-US" sz="2500" dirty="0" smtClean="0">
                <a:latin typeface="Nunito Sans" panose="00000500000000000000" pitchFamily="2" charset="0"/>
              </a:rPr>
              <a:t>. Here </a:t>
            </a:r>
            <a:r>
              <a:rPr lang="en-US" sz="2500" dirty="0">
                <a:latin typeface="Nunito Sans" panose="00000500000000000000" pitchFamily="2" charset="0"/>
              </a:rPr>
              <a:t>'d' is the cost of dearer ingredient, 'm' is mean price and 'c' is the cost of cheaper ingredient.</a:t>
            </a:r>
            <a:endParaRPr lang="en-US" sz="2500" dirty="0" smtClean="0">
              <a:latin typeface="Nunito Sans" panose="00000500000000000000" pitchFamily="2" charset="0"/>
            </a:endParaRPr>
          </a:p>
          <a:p>
            <a:pPr algn="just"/>
            <a:endParaRPr lang="en-US" sz="2500" dirty="0">
              <a:latin typeface="Nunito Sans" panose="00000500000000000000" pitchFamily="2" charset="0"/>
            </a:endParaRP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584775"/>
          </a:xfrm>
          <a:prstGeom prst="rect">
            <a:avLst/>
          </a:prstGeom>
          <a:noFill/>
        </p:spPr>
        <p:txBody>
          <a:bodyPr wrap="square" rtlCol="0">
            <a:spAutoFit/>
          </a:bodyPr>
          <a:lstStyle/>
          <a:p>
            <a:pPr algn="r"/>
            <a:r>
              <a:rPr lang="en-US" sz="3200" b="1" dirty="0">
                <a:solidFill>
                  <a:schemeClr val="bg1"/>
                </a:solidFill>
                <a:latin typeface="Nunito Sans" panose="00000500000000000000" pitchFamily="2" charset="0"/>
              </a:rPr>
              <a:t>MIXTURES AND </a:t>
            </a:r>
            <a:r>
              <a:rPr lang="en-US" sz="3200" b="1" dirty="0" smtClean="0">
                <a:solidFill>
                  <a:schemeClr val="bg1"/>
                </a:solidFill>
                <a:latin typeface="Nunito Sans" panose="00000500000000000000" pitchFamily="2" charset="0"/>
              </a:rPr>
              <a:t>ALLIGATIONS</a:t>
            </a:r>
            <a:endParaRPr lang="en-US" sz="32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pic>
        <p:nvPicPr>
          <p:cNvPr id="4" name="Picture 3"/>
          <p:cNvPicPr>
            <a:picLocks noChangeAspect="1"/>
          </p:cNvPicPr>
          <p:nvPr/>
        </p:nvPicPr>
        <p:blipFill>
          <a:blip r:embed="rId4"/>
          <a:stretch>
            <a:fillRect/>
          </a:stretch>
        </p:blipFill>
        <p:spPr>
          <a:xfrm>
            <a:off x="1070499" y="3248506"/>
            <a:ext cx="8639712" cy="1679944"/>
          </a:xfrm>
          <a:prstGeom prst="rect">
            <a:avLst/>
          </a:prstGeom>
        </p:spPr>
      </p:pic>
    </p:spTree>
    <p:extLst>
      <p:ext uri="{BB962C8B-B14F-4D97-AF65-F5344CB8AC3E}">
        <p14:creationId xmlns:p14="http://schemas.microsoft.com/office/powerpoint/2010/main" val="29052068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584775"/>
          </a:xfrm>
          <a:prstGeom prst="rect">
            <a:avLst/>
          </a:prstGeom>
          <a:noFill/>
        </p:spPr>
        <p:txBody>
          <a:bodyPr wrap="square" rtlCol="0">
            <a:spAutoFit/>
          </a:bodyPr>
          <a:lstStyle/>
          <a:p>
            <a:pPr algn="r"/>
            <a:r>
              <a:rPr lang="en-US" sz="3200" b="1" dirty="0">
                <a:solidFill>
                  <a:schemeClr val="bg1"/>
                </a:solidFill>
                <a:latin typeface="Nunito Sans" panose="00000500000000000000" pitchFamily="2" charset="0"/>
              </a:rPr>
              <a:t>MIXTURES AND </a:t>
            </a:r>
            <a:r>
              <a:rPr lang="en-US" sz="3200" b="1" dirty="0" smtClean="0">
                <a:solidFill>
                  <a:schemeClr val="bg1"/>
                </a:solidFill>
                <a:latin typeface="Nunito Sans" panose="00000500000000000000" pitchFamily="2" charset="0"/>
              </a:rPr>
              <a:t>ALLIGATIONS</a:t>
            </a:r>
            <a:endParaRPr lang="en-US" sz="32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pic>
        <p:nvPicPr>
          <p:cNvPr id="2" name="Picture 1"/>
          <p:cNvPicPr>
            <a:picLocks noChangeAspect="1"/>
          </p:cNvPicPr>
          <p:nvPr/>
        </p:nvPicPr>
        <p:blipFill>
          <a:blip r:embed="rId4"/>
          <a:stretch>
            <a:fillRect/>
          </a:stretch>
        </p:blipFill>
        <p:spPr>
          <a:xfrm>
            <a:off x="2057400" y="920900"/>
            <a:ext cx="6827429" cy="5403700"/>
          </a:xfrm>
          <a:prstGeom prst="rect">
            <a:avLst/>
          </a:prstGeom>
        </p:spPr>
      </p:pic>
    </p:spTree>
    <p:extLst>
      <p:ext uri="{BB962C8B-B14F-4D97-AF65-F5344CB8AC3E}">
        <p14:creationId xmlns:p14="http://schemas.microsoft.com/office/powerpoint/2010/main" val="27192380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482721" cy="3170099"/>
          </a:xfrm>
          <a:prstGeom prst="rect">
            <a:avLst/>
          </a:prstGeom>
          <a:noFill/>
        </p:spPr>
        <p:txBody>
          <a:bodyPr wrap="square" rtlCol="0">
            <a:spAutoFit/>
          </a:bodyPr>
          <a:lstStyle/>
          <a:p>
            <a:pPr algn="just"/>
            <a:r>
              <a:rPr lang="en-US" sz="2500" b="1" dirty="0" err="1">
                <a:latin typeface="Nunito Sans" panose="00000500000000000000" pitchFamily="2" charset="0"/>
              </a:rPr>
              <a:t>Alligation</a:t>
            </a:r>
            <a:r>
              <a:rPr lang="en-US" sz="2500" b="1" dirty="0">
                <a:latin typeface="Nunito Sans" panose="00000500000000000000" pitchFamily="2" charset="0"/>
              </a:rPr>
              <a:t> Method 2: Repeated Dilution</a:t>
            </a:r>
          </a:p>
          <a:p>
            <a:pPr algn="just"/>
            <a:endParaRPr lang="en-US" sz="2500" dirty="0" smtClean="0">
              <a:latin typeface="Nunito Sans" panose="00000500000000000000" pitchFamily="2" charset="0"/>
            </a:endParaRPr>
          </a:p>
          <a:p>
            <a:pPr algn="just"/>
            <a:r>
              <a:rPr lang="en-US" sz="2500" dirty="0" smtClean="0">
                <a:latin typeface="Nunito Sans" panose="00000500000000000000" pitchFamily="2" charset="0"/>
              </a:rPr>
              <a:t>This </a:t>
            </a:r>
            <a:r>
              <a:rPr lang="en-US" sz="2500" dirty="0">
                <a:latin typeface="Nunito Sans" panose="00000500000000000000" pitchFamily="2" charset="0"/>
              </a:rPr>
              <a:t>is used to calculate pure quantity left after 'n' number of processes of repeated replacement is done on the pure quantity. </a:t>
            </a:r>
            <a:endParaRPr lang="en-US" sz="2500" dirty="0" smtClean="0">
              <a:latin typeface="Nunito Sans" panose="00000500000000000000" pitchFamily="2" charset="0"/>
            </a:endParaRPr>
          </a:p>
          <a:p>
            <a:pPr algn="just"/>
            <a:endParaRPr lang="en-US" sz="2500" dirty="0">
              <a:latin typeface="Nunito Sans" panose="00000500000000000000" pitchFamily="2" charset="0"/>
            </a:endParaRPr>
          </a:p>
          <a:p>
            <a:pPr algn="just"/>
            <a:r>
              <a:rPr lang="en-US" sz="2500" dirty="0" smtClean="0">
                <a:latin typeface="Nunito Sans" panose="00000500000000000000" pitchFamily="2" charset="0"/>
              </a:rPr>
              <a:t>Suppose</a:t>
            </a:r>
            <a:r>
              <a:rPr lang="en-US" sz="2500" dirty="0">
                <a:latin typeface="Nunito Sans" panose="00000500000000000000" pitchFamily="2" charset="0"/>
              </a:rPr>
              <a:t>, a container contains 'x' units of a liquid from which 'y' units are taken out and replaced by water. After 'n' operations quantity of </a:t>
            </a:r>
            <a:r>
              <a:rPr lang="en-US" sz="2500" dirty="0" smtClean="0">
                <a:latin typeface="Nunito Sans" panose="00000500000000000000" pitchFamily="2" charset="0"/>
              </a:rPr>
              <a:t>pure liquid is: </a:t>
            </a:r>
            <a:endParaRPr lang="en-US" sz="2500" dirty="0">
              <a:latin typeface="Nunito Sans" panose="00000500000000000000" pitchFamily="2" charset="0"/>
            </a:endParaRP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584775"/>
          </a:xfrm>
          <a:prstGeom prst="rect">
            <a:avLst/>
          </a:prstGeom>
          <a:noFill/>
        </p:spPr>
        <p:txBody>
          <a:bodyPr wrap="square" rtlCol="0">
            <a:spAutoFit/>
          </a:bodyPr>
          <a:lstStyle/>
          <a:p>
            <a:pPr algn="r"/>
            <a:r>
              <a:rPr lang="en-US" sz="3200" b="1" dirty="0">
                <a:solidFill>
                  <a:schemeClr val="bg1"/>
                </a:solidFill>
                <a:latin typeface="Nunito Sans" panose="00000500000000000000" pitchFamily="2" charset="0"/>
              </a:rPr>
              <a:t>MIXTURES AND </a:t>
            </a:r>
            <a:r>
              <a:rPr lang="en-US" sz="3200" b="1" dirty="0" smtClean="0">
                <a:solidFill>
                  <a:schemeClr val="bg1"/>
                </a:solidFill>
                <a:latin typeface="Nunito Sans" panose="00000500000000000000" pitchFamily="2" charset="0"/>
              </a:rPr>
              <a:t>ALLIGATIONS</a:t>
            </a:r>
            <a:endParaRPr lang="en-US" sz="32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pic>
        <p:nvPicPr>
          <p:cNvPr id="3" name="Picture 2"/>
          <p:cNvPicPr>
            <a:picLocks noChangeAspect="1"/>
          </p:cNvPicPr>
          <p:nvPr/>
        </p:nvPicPr>
        <p:blipFill>
          <a:blip r:embed="rId4"/>
          <a:stretch>
            <a:fillRect/>
          </a:stretch>
        </p:blipFill>
        <p:spPr>
          <a:xfrm>
            <a:off x="3716867" y="4439108"/>
            <a:ext cx="2166972" cy="1547837"/>
          </a:xfrm>
          <a:prstGeom prst="rect">
            <a:avLst/>
          </a:prstGeom>
        </p:spPr>
      </p:pic>
    </p:spTree>
    <p:extLst>
      <p:ext uri="{BB962C8B-B14F-4D97-AF65-F5344CB8AC3E}">
        <p14:creationId xmlns:p14="http://schemas.microsoft.com/office/powerpoint/2010/main" val="7864335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In what ratio must a grocer mix two varieties of wheat costing Rs.16/kg and Rs.18.5/kg respectively, so as to get a mixture worth Rs.17/kg?</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 : 2</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 : 2</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 : 3</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None of these</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1</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21758234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5EFE211-1D0D-4979-87E6-8967C2913C04}"/>
              </a:ext>
            </a:extLst>
          </p:cNvPr>
          <p:cNvSpPr txBox="1"/>
          <p:nvPr/>
        </p:nvSpPr>
        <p:spPr>
          <a:xfrm>
            <a:off x="642479" y="1156906"/>
            <a:ext cx="10907041" cy="1246495"/>
          </a:xfrm>
          <a:prstGeom prst="rect">
            <a:avLst/>
          </a:prstGeom>
          <a:noFill/>
        </p:spPr>
        <p:txBody>
          <a:bodyPr wrap="square" rtlCol="0">
            <a:spAutoFit/>
          </a:bodyPr>
          <a:lstStyle/>
          <a:p>
            <a:pPr algn="just"/>
            <a:r>
              <a:rPr lang="en-US" sz="2500" dirty="0">
                <a:latin typeface="Nunito Sans" panose="00000500000000000000" pitchFamily="2" charset="0"/>
              </a:rPr>
              <a:t>A mixture of certain quantity of milk with 20 </a:t>
            </a:r>
            <a:r>
              <a:rPr lang="en-US" sz="2500" dirty="0" err="1">
                <a:latin typeface="Nunito Sans" panose="00000500000000000000" pitchFamily="2" charset="0"/>
              </a:rPr>
              <a:t>litres</a:t>
            </a:r>
            <a:r>
              <a:rPr lang="en-US" sz="2500" dirty="0">
                <a:latin typeface="Nunito Sans" panose="00000500000000000000" pitchFamily="2" charset="0"/>
              </a:rPr>
              <a:t> of water is worth Rs.10 per </a:t>
            </a:r>
            <a:r>
              <a:rPr lang="en-US" sz="2500" dirty="0" err="1">
                <a:latin typeface="Nunito Sans" panose="00000500000000000000" pitchFamily="2" charset="0"/>
              </a:rPr>
              <a:t>litre</a:t>
            </a:r>
            <a:r>
              <a:rPr lang="en-US" sz="2500" dirty="0">
                <a:latin typeface="Nunito Sans" panose="00000500000000000000" pitchFamily="2" charset="0"/>
              </a:rPr>
              <a:t>. If pure milk is of worth Rs.15 per </a:t>
            </a:r>
            <a:r>
              <a:rPr lang="en-US" sz="2500" dirty="0" err="1">
                <a:latin typeface="Nunito Sans" panose="00000500000000000000" pitchFamily="2" charset="0"/>
              </a:rPr>
              <a:t>litre</a:t>
            </a:r>
            <a:r>
              <a:rPr lang="en-US" sz="2500" dirty="0">
                <a:latin typeface="Nunito Sans" panose="00000500000000000000" pitchFamily="2" charset="0"/>
              </a:rPr>
              <a:t>, how much milk is there in the mixture?</a:t>
            </a:r>
          </a:p>
        </p:txBody>
      </p:sp>
      <p:sp>
        <p:nvSpPr>
          <p:cNvPr id="4" name="Rectangle 3">
            <a:extLst>
              <a:ext uri="{FF2B5EF4-FFF2-40B4-BE49-F238E27FC236}">
                <a16:creationId xmlns:a16="http://schemas.microsoft.com/office/drawing/2014/main" xmlns="" id="{E5DD2504-B1FF-4F55-B4FA-4AEA19FF2DD8}"/>
              </a:ext>
            </a:extLst>
          </p:cNvPr>
          <p:cNvSpPr/>
          <p:nvPr/>
        </p:nvSpPr>
        <p:spPr>
          <a:xfrm>
            <a:off x="657998" y="284654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xmlns="" id="{72143B70-2774-4C1B-BA6C-0E2C89AD6E8B}"/>
              </a:ext>
            </a:extLst>
          </p:cNvPr>
          <p:cNvSpPr/>
          <p:nvPr/>
        </p:nvSpPr>
        <p:spPr>
          <a:xfrm>
            <a:off x="647791" y="342130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17" name="Rectangle 16">
            <a:extLst>
              <a:ext uri="{FF2B5EF4-FFF2-40B4-BE49-F238E27FC236}">
                <a16:creationId xmlns:a16="http://schemas.microsoft.com/office/drawing/2014/main" xmlns="" id="{E78CEF88-20C6-43F2-BCB5-DBF349A353D1}"/>
              </a:ext>
            </a:extLst>
          </p:cNvPr>
          <p:cNvSpPr/>
          <p:nvPr/>
        </p:nvSpPr>
        <p:spPr>
          <a:xfrm>
            <a:off x="657998" y="3996067"/>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C)</a:t>
            </a:r>
          </a:p>
        </p:txBody>
      </p:sp>
      <p:sp>
        <p:nvSpPr>
          <p:cNvPr id="18" name="Rectangle 17">
            <a:extLst>
              <a:ext uri="{FF2B5EF4-FFF2-40B4-BE49-F238E27FC236}">
                <a16:creationId xmlns:a16="http://schemas.microsoft.com/office/drawing/2014/main" xmlns="" id="{EFAD326F-7428-498A-82D3-321753462543}"/>
              </a:ext>
            </a:extLst>
          </p:cNvPr>
          <p:cNvSpPr/>
          <p:nvPr/>
        </p:nvSpPr>
        <p:spPr>
          <a:xfrm>
            <a:off x="641928" y="4560276"/>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p>
        </p:txBody>
      </p:sp>
      <p:sp>
        <p:nvSpPr>
          <p:cNvPr id="23" name="Rectangle 22">
            <a:extLst>
              <a:ext uri="{FF2B5EF4-FFF2-40B4-BE49-F238E27FC236}">
                <a16:creationId xmlns:a16="http://schemas.microsoft.com/office/drawing/2014/main" xmlns="" id="{116C2E0D-93FB-4ADC-BC2B-83DFED946B7A}"/>
              </a:ext>
            </a:extLst>
          </p:cNvPr>
          <p:cNvSpPr/>
          <p:nvPr/>
        </p:nvSpPr>
        <p:spPr>
          <a:xfrm>
            <a:off x="1456098" y="284654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20</a:t>
            </a:r>
          </a:p>
        </p:txBody>
      </p:sp>
      <p:sp>
        <p:nvSpPr>
          <p:cNvPr id="24" name="Rectangle 23">
            <a:extLst>
              <a:ext uri="{FF2B5EF4-FFF2-40B4-BE49-F238E27FC236}">
                <a16:creationId xmlns:a16="http://schemas.microsoft.com/office/drawing/2014/main" xmlns="" id="{F62FDC11-1E2D-428B-8217-CF9104F9B6D7}"/>
              </a:ext>
            </a:extLst>
          </p:cNvPr>
          <p:cNvSpPr/>
          <p:nvPr/>
        </p:nvSpPr>
        <p:spPr>
          <a:xfrm>
            <a:off x="1445891" y="342130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40</a:t>
            </a:r>
          </a:p>
        </p:txBody>
      </p:sp>
      <p:sp>
        <p:nvSpPr>
          <p:cNvPr id="25" name="Rectangle 24">
            <a:extLst>
              <a:ext uri="{FF2B5EF4-FFF2-40B4-BE49-F238E27FC236}">
                <a16:creationId xmlns:a16="http://schemas.microsoft.com/office/drawing/2014/main" xmlns="" id="{BEF40363-1296-4F6B-8656-D47D96B64330}"/>
              </a:ext>
            </a:extLst>
          </p:cNvPr>
          <p:cNvSpPr/>
          <p:nvPr/>
        </p:nvSpPr>
        <p:spPr>
          <a:xfrm>
            <a:off x="1456098" y="3996067"/>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50</a:t>
            </a:r>
          </a:p>
        </p:txBody>
      </p:sp>
      <p:sp>
        <p:nvSpPr>
          <p:cNvPr id="26" name="Rectangle 25">
            <a:extLst>
              <a:ext uri="{FF2B5EF4-FFF2-40B4-BE49-F238E27FC236}">
                <a16:creationId xmlns:a16="http://schemas.microsoft.com/office/drawing/2014/main" xmlns="" id="{D95ABC10-15CF-488C-806F-94CE71FC878A}"/>
              </a:ext>
            </a:extLst>
          </p:cNvPr>
          <p:cNvSpPr/>
          <p:nvPr/>
        </p:nvSpPr>
        <p:spPr>
          <a:xfrm>
            <a:off x="1440028" y="4560276"/>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10</a:t>
            </a:r>
          </a:p>
        </p:txBody>
      </p:sp>
      <p:sp>
        <p:nvSpPr>
          <p:cNvPr id="19" name="Rectangle 18">
            <a:extLst>
              <a:ext uri="{FF2B5EF4-FFF2-40B4-BE49-F238E27FC236}">
                <a16:creationId xmlns:a16="http://schemas.microsoft.com/office/drawing/2014/main" xmlns=""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a:solidFill>
                  <a:schemeClr val="bg1"/>
                </a:solidFill>
                <a:latin typeface="Nunito Sans" panose="00000500000000000000" pitchFamily="2" charset="0"/>
              </a:rPr>
              <a:t>Question </a:t>
            </a:r>
            <a:r>
              <a:rPr lang="en-US" sz="4800" b="1" dirty="0" smtClean="0">
                <a:solidFill>
                  <a:schemeClr val="bg1"/>
                </a:solidFill>
                <a:latin typeface="Nunito Sans" panose="00000500000000000000" pitchFamily="2" charset="0"/>
              </a:rPr>
              <a:t>2</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140425064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1814</Words>
  <Application>Microsoft Office PowerPoint</Application>
  <PresentationFormat>Widescreen</PresentationFormat>
  <Paragraphs>337</Paragraphs>
  <Slides>28</Slides>
  <Notes>28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Nunito Sans</vt:lpstr>
      <vt:lpstr>Calibri</vt:lpstr>
      <vt:lpstr>Nunito Sans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2019-07-10T08:30:58Z</dcterms:created>
  <dcterms:modified xsi:type="dcterms:W3CDTF">2020-01-02T13:46:35Z</dcterms:modified>
</cp:coreProperties>
</file>

<file path=docProps/thumbnail.jpeg>
</file>